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93" r:id="rId3"/>
    <p:sldId id="287" r:id="rId4"/>
    <p:sldId id="257" r:id="rId5"/>
    <p:sldId id="258" r:id="rId6"/>
    <p:sldId id="259" r:id="rId7"/>
    <p:sldId id="272" r:id="rId8"/>
    <p:sldId id="260" r:id="rId9"/>
    <p:sldId id="273" r:id="rId10"/>
    <p:sldId id="285" r:id="rId11"/>
    <p:sldId id="262" r:id="rId12"/>
    <p:sldId id="263" r:id="rId13"/>
    <p:sldId id="264" r:id="rId14"/>
    <p:sldId id="288" r:id="rId15"/>
    <p:sldId id="321" r:id="rId16"/>
    <p:sldId id="296" r:id="rId17"/>
    <p:sldId id="289" r:id="rId18"/>
    <p:sldId id="290" r:id="rId19"/>
    <p:sldId id="310" r:id="rId20"/>
    <p:sldId id="309" r:id="rId21"/>
    <p:sldId id="283" r:id="rId22"/>
    <p:sldId id="312" r:id="rId23"/>
    <p:sldId id="319" r:id="rId24"/>
    <p:sldId id="291" r:id="rId25"/>
    <p:sldId id="292" r:id="rId26"/>
    <p:sldId id="320" r:id="rId27"/>
  </p:sldIdLst>
  <p:sldSz cx="9144000" cy="6858000" type="screen4x3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0E9A"/>
    <a:srgbClr val="1C0C7E"/>
    <a:srgbClr val="2811AF"/>
    <a:srgbClr val="210E94"/>
    <a:srgbClr val="1802BE"/>
    <a:srgbClr val="0E0EB2"/>
    <a:srgbClr val="2B0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94" autoAdjust="0"/>
  </p:normalViewPr>
  <p:slideViewPr>
    <p:cSldViewPr>
      <p:cViewPr>
        <p:scale>
          <a:sx n="80" d="100"/>
          <a:sy n="80" d="100"/>
        </p:scale>
        <p:origin x="-1086" y="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D4CB6-A702-4118-9B7E-F2DC8C7FFB9B}" type="datetimeFigureOut">
              <a:rPr lang="es-CO" smtClean="0"/>
              <a:pPr/>
              <a:t>21/03/2012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2A1E5-7951-47AC-98E0-A2F6851F8D66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340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</a:t>
            </a:fld>
            <a:endParaRPr lang="es-CO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10</a:t>
            </a:fld>
            <a:endParaRPr lang="es-C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11</a:t>
            </a:fld>
            <a:endParaRPr lang="es-CO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12</a:t>
            </a:fld>
            <a:endParaRPr lang="es-C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13</a:t>
            </a:fld>
            <a:endParaRPr lang="es-CO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14</a:t>
            </a:fld>
            <a:endParaRPr lang="es-CO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15</a:t>
            </a:fld>
            <a:endParaRPr lang="es-CO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6847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17</a:t>
            </a:fld>
            <a:endParaRPr lang="es-CO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18</a:t>
            </a:fld>
            <a:endParaRPr lang="es-CO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19</a:t>
            </a:fld>
            <a:endParaRPr lang="es-C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</a:t>
            </a:fld>
            <a:endParaRPr lang="es-CO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20</a:t>
            </a:fld>
            <a:endParaRPr lang="es-CO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21</a:t>
            </a:fld>
            <a:endParaRPr lang="es-CO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22</a:t>
            </a:fld>
            <a:endParaRPr lang="es-CO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23</a:t>
            </a:fld>
            <a:endParaRPr lang="es-CO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24</a:t>
            </a:fld>
            <a:endParaRPr lang="es-CO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25</a:t>
            </a:fld>
            <a:endParaRPr lang="es-CO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26</a:t>
            </a:fld>
            <a:endParaRPr lang="es-C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3</a:t>
            </a:fld>
            <a:endParaRPr lang="es-C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4</a:t>
            </a:fld>
            <a:endParaRPr lang="es-C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5</a:t>
            </a:fld>
            <a:endParaRPr lang="es-C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6</a:t>
            </a:fld>
            <a:endParaRPr lang="es-C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7</a:t>
            </a:fld>
            <a:endParaRPr lang="es-C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8</a:t>
            </a:fld>
            <a:endParaRPr lang="es-C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2A1E5-7951-47AC-98E0-A2F6851F8D66}" type="slidenum">
              <a:rPr lang="es-CO" smtClean="0"/>
              <a:pPr/>
              <a:t>9</a:t>
            </a:fld>
            <a:endParaRPr 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F8FD6-02B4-4507-9FB4-7447F1BAEADD}" type="datetimeFigureOut">
              <a:rPr lang="en-US"/>
              <a:pPr>
                <a:defRPr/>
              </a:pPr>
              <a:t>3/21/2012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131E5-7547-4A74-92E2-698C603DF08B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8856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39912-16D9-496F-A1FF-9E996F2BEBD4}" type="datetimeFigureOut">
              <a:rPr lang="en-US"/>
              <a:pPr>
                <a:defRPr/>
              </a:pPr>
              <a:t>3/21/2012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A70E9-3515-4F5F-B811-696DB6A4C25E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5995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47DF-62CC-438C-AFBC-DA5123701D85}" type="datetimeFigureOut">
              <a:rPr lang="en-US"/>
              <a:pPr>
                <a:defRPr/>
              </a:pPr>
              <a:t>3/21/2012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2A810-4443-49B0-9FDA-6A734701AE7A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99594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41DD-7F13-43DA-9016-5A1C81AAA02C}" type="datetimeFigureOut">
              <a:rPr lang="en-US"/>
              <a:pPr>
                <a:defRPr/>
              </a:pPr>
              <a:t>3/21/2012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FB666-D692-4C76-B97B-67590BAD6BE7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0656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23C08-5C81-41B8-8A7A-5CA47AD23947}" type="datetimeFigureOut">
              <a:rPr lang="en-US"/>
              <a:pPr>
                <a:defRPr/>
              </a:pPr>
              <a:t>3/21/2012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599B7-A5DF-45B9-9383-2E8F711A7D52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16094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B2A72-CD2A-48BB-9089-D16509176D40}" type="datetimeFigureOut">
              <a:rPr lang="en-US"/>
              <a:pPr>
                <a:defRPr/>
              </a:pPr>
              <a:t>3/21/2012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F5C50-2BDA-4C47-AA47-F4C7E0CDDF99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073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6041D-E329-4751-97C1-86F2F6EED6EB}" type="datetimeFigureOut">
              <a:rPr lang="en-US"/>
              <a:pPr>
                <a:defRPr/>
              </a:pPr>
              <a:t>3/21/2012</a:t>
            </a:fld>
            <a:endParaRPr lang="es-CO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2B26C-13A6-4B82-AEC3-87B29FFB493A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2537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C8F9-91E8-48E5-B42A-0F02AB8ED25B}" type="datetimeFigureOut">
              <a:rPr lang="en-US"/>
              <a:pPr>
                <a:defRPr/>
              </a:pPr>
              <a:t>3/21/2012</a:t>
            </a:fld>
            <a:endParaRPr lang="es-CO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CEFB1-A30A-4BB7-BA23-42B3DF86CB6B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7215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E5049-C0BF-4FBB-8AD7-4A6ECC4DB74A}" type="datetimeFigureOut">
              <a:rPr lang="en-US"/>
              <a:pPr>
                <a:defRPr/>
              </a:pPr>
              <a:t>3/21/2012</a:t>
            </a:fld>
            <a:endParaRPr lang="es-CO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89BAD-4894-4329-9404-40164A5DCBC2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4407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4F73A-705F-4909-ADDB-21105F56E87D}" type="datetimeFigureOut">
              <a:rPr lang="en-US"/>
              <a:pPr>
                <a:defRPr/>
              </a:pPr>
              <a:t>3/21/2012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B36FB-2E28-4DA4-A8AB-37B9E40E1456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2441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C4C18-FA4F-4629-9A8B-5113C3B8451D}" type="datetimeFigureOut">
              <a:rPr lang="en-US"/>
              <a:pPr>
                <a:defRPr/>
              </a:pPr>
              <a:t>3/21/2012</a:t>
            </a:fld>
            <a:endParaRPr lang="es-CO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D13FB-18CA-49D7-BB43-89177430ADA4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406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s-CO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72FF60-193C-4FDA-BB22-5F797499F728}" type="datetimeFigureOut">
              <a:rPr lang="en-US"/>
              <a:pPr>
                <a:defRPr/>
              </a:pPr>
              <a:t>3/21/2012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4FD02E-DFBC-4C50-8C53-05B648D1334D}" type="slidenum">
              <a:rPr lang="es-CO"/>
              <a:pPr>
                <a:defRPr/>
              </a:pPr>
              <a:t>‹Nº›</a:t>
            </a:fld>
            <a:endParaRPr lang="es-C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13" Type="http://schemas.openxmlformats.org/officeDocument/2006/relationships/image" Target="../media/image76.jpeg"/><Relationship Id="rId3" Type="http://schemas.openxmlformats.org/officeDocument/2006/relationships/image" Target="../media/image68.gif"/><Relationship Id="rId7" Type="http://schemas.openxmlformats.org/officeDocument/2006/relationships/image" Target="../media/image71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co/imgres?imgurl=http://www.peajes.com/imagenes/logo_crutsol.png&amp;imgrefurl=http://www.peajes.com/&amp;usg=___xgUutA34WE9-nRGwj25bsgDP4s=&amp;h=75&amp;w=160&amp;sz=50&amp;hl=es&amp;start=25&amp;zoom=0&amp;tbnid=IUNj93VMmF6upM:&amp;tbnh=46&amp;tbnw=98&amp;ei=ln4lToP4HqbW0QHGusm-Cg&amp;prev=/search?q=concesionaria+ruta+del+sol+s.a.s&amp;um=1&amp;hl=es&amp;sa=N&amp;rlz=1R2AMSA_en&amp;biw=1152&amp;bih=636&amp;tbm=isch&amp;um=1&amp;itbs=1&amp;iact=rc&amp;dur=922&amp;page=3&amp;ndsp=13&amp;ved=1t:429,r:5,s:25&amp;tx=30&amp;ty=23" TargetMode="External"/><Relationship Id="rId11" Type="http://schemas.openxmlformats.org/officeDocument/2006/relationships/image" Target="../media/image74.jpeg"/><Relationship Id="rId5" Type="http://schemas.openxmlformats.org/officeDocument/2006/relationships/image" Target="../media/image70.png"/><Relationship Id="rId15" Type="http://schemas.openxmlformats.org/officeDocument/2006/relationships/image" Target="../media/image78.jpeg"/><Relationship Id="rId10" Type="http://schemas.openxmlformats.org/officeDocument/2006/relationships/hyperlink" Target="http://www.google.com.co/imgres?imgurl=http://profile.ak.fbcdn.net/hprofile-ak-snc4/188068_126447987402533_7801316_n.jpg&amp;imgrefurl=http://www.facebook.com/posted.php?id=145527325479086&amp;usg=__51893kXeBgkryP_jvBYAKg6my7A=&amp;h=130&amp;w=200&amp;sz=12&amp;hl=es&amp;start=13&amp;zoom=1&amp;tbnid=ioGM86qZsqgfQM:&amp;tbnh=104&amp;tbnw=160&amp;ei=1YElTs_3Kejz0gH4x53tCg&amp;prev=/search?q=centro+comercial+plaza+de+las+americas+bogota&amp;um=1&amp;hl=es&amp;sa=N&amp;rlz=1R2AMSA_en&amp;biw=1152&amp;bih=636&amp;tbm=isch&amp;um=1&amp;itbs=1&amp;iact=rc&amp;dur=734&amp;page=2&amp;ndsp=12&amp;ved=1t:429,r:11,s:13&amp;tx=79&amp;ty=56" TargetMode="External"/><Relationship Id="rId4" Type="http://schemas.openxmlformats.org/officeDocument/2006/relationships/image" Target="../media/image69.png"/><Relationship Id="rId9" Type="http://schemas.openxmlformats.org/officeDocument/2006/relationships/image" Target="../media/image73.gif"/><Relationship Id="rId1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gif"/><Relationship Id="rId9" Type="http://schemas.openxmlformats.org/officeDocument/2006/relationships/image" Target="../media/image85.jpeg"/><Relationship Id="rId1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jpeg"/><Relationship Id="rId3" Type="http://schemas.openxmlformats.org/officeDocument/2006/relationships/hyperlink" Target="http://www.itpasfaltos.com/" TargetMode="External"/><Relationship Id="rId7" Type="http://schemas.openxmlformats.org/officeDocument/2006/relationships/image" Target="../media/image93.emf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11" Type="http://schemas.openxmlformats.org/officeDocument/2006/relationships/image" Target="../media/image97.png"/><Relationship Id="rId5" Type="http://schemas.openxmlformats.org/officeDocument/2006/relationships/hyperlink" Target="http://www.google.com.co/imgres?q=agricola+el+redil+logo&amp;um=1&amp;hl=es&amp;rlz=1R2ADRA_esCO460&amp;biw=1366&amp;bih=524&amp;tbm=isch&amp;tbnid=9eSgujQrQ2MjFM:&amp;imgrefurl=http://www.nikitogroup.com/clientes.html&amp;docid=VETcNnbP9-gIVM&amp;imgurl=http://www.nikitogroup.com/img/clientes/redil.jpg&amp;w=140&amp;h=140&amp;ei=RFc5T9iAKsvmggemvZjoBQ&amp;zoom=1" TargetMode="External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260550"/>
            <a:ext cx="1835696" cy="14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1 CuadroTexto"/>
          <p:cNvSpPr txBox="1">
            <a:spLocks noChangeArrowheads="1"/>
          </p:cNvSpPr>
          <p:nvPr/>
        </p:nvSpPr>
        <p:spPr bwMode="auto">
          <a:xfrm>
            <a:off x="692909" y="154913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00807"/>
            <a:ext cx="3096344" cy="3654013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220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8412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MX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452320" y="764704"/>
            <a:ext cx="1642273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noFill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0" y="990600"/>
            <a:ext cx="8143900" cy="866764"/>
          </a:xfrm>
        </p:spPr>
        <p:txBody>
          <a:bodyPr/>
          <a:lstStyle/>
          <a:p>
            <a:pPr eaLnBrk="1" hangingPunct="1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Aplicaciones de EZ STREET®</a:t>
            </a:r>
            <a:endParaRPr lang="es-CO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>
          <a:xfrm>
            <a:off x="500261" y="1905000"/>
            <a:ext cx="7929391" cy="1444607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 Baches (Huecos)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 Cortes en el pavimento por obras de las empresas de servicios públicos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Acocodrilados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Fracturas en el concreto hidráulico, Hundimientos y Bordes, Entradas residenciales o comerciales, Parqueaderos, Pasos Nivel, Pavimentación de tramos completos donde las condiciones geografías o de clima son adversas, entre otras.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Picture 6" descr="C:\Users\NIXON\Documents\NIXON\EZ STREET I.T.P\TRABAJOS REALIZADOS\CD\Tabio Raparcheo\FOTOS REPARCHEO TABIO 0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4148562"/>
            <a:ext cx="2290799" cy="20108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8 Imagen" descr="C:\Users\NIXON\Documents\NIXON\EZ STREET I.T.P\IMAGENES\CEMENTERIO JARDINES DE PAZ\DSCF35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2776"/>
            <a:ext cx="2251228" cy="20008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9" name="11 Imagen" descr="2.1 Calle 81 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4148561"/>
            <a:ext cx="2374357" cy="199508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7315200" cy="1143000"/>
          </a:xfrm>
        </p:spPr>
        <p:txBody>
          <a:bodyPr/>
          <a:lstStyle/>
          <a:p>
            <a:pPr eaLnBrk="1" hangingPunct="1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Sencillo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CO" sz="3600" b="1" dirty="0" smtClean="0">
                <a:latin typeface="Arial" pitchFamily="34" charset="0"/>
                <a:cs typeface="Arial" pitchFamily="34" charset="0"/>
              </a:rPr>
              <a:t>fácil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, elemental</a:t>
            </a:r>
            <a:endParaRPr lang="es-CO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357158" y="2071678"/>
            <a:ext cx="8229600" cy="2214578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1·Preparaciòn: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Corte y retiro del material averiado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2·Subbase: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Mejoramiento de la sub-base con material granular  compactado mecánicamente.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Aplique,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 Directamente Ez Street.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Para espesores mayores a 10 cm., aplicar por capas de 5 cm. cada una.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4·Compacte: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con el mismo tráfico, pisón manual, rodillo t</a:t>
            </a:r>
            <a:r>
              <a:rPr lang="es-CO" sz="1800" dirty="0">
                <a:latin typeface="Arial" pitchFamily="34" charset="0"/>
                <a:cs typeface="Arial" pitchFamily="34" charset="0"/>
              </a:rPr>
              <a:t>ándem </a:t>
            </a:r>
            <a:r>
              <a:rPr lang="es-CO" sz="1800" dirty="0" smtClean="0">
                <a:latin typeface="Arial" pitchFamily="34" charset="0"/>
                <a:cs typeface="Arial" pitchFamily="34" charset="0"/>
              </a:rPr>
              <a:t>o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con un medio mecánico.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4" name="Picture 11" descr="C:\Users\NIXON\Documents\NIXON\EZ STREET I.T.P\TRABAJOS REALIZADOS\CD\NQS Puente\DSCN8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73" y="4501044"/>
            <a:ext cx="2476503" cy="18569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9" descr="H:\Fotos y Documentos ITP\FOTOS\Bima Autopista Norte\DSCN80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493314"/>
            <a:ext cx="2478357" cy="18587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10" descr="C:\Users\NIXON\Documents\NIXON\EZ STREET I.T.P\TRABAJOS REALIZADOS\CD\Acueducto Zipaquira\DSCN82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21" y="4494694"/>
            <a:ext cx="2476503" cy="18587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314325" y="3933056"/>
            <a:ext cx="3357586" cy="2238519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Una vez preparada la mezcla de EZ STREET® ésta puede ser almacenada a granel o en bolsas  por el tiempo que sea necesario conservando sus características originales  sin sufrir ninguna alteración.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780199" y="1219200"/>
            <a:ext cx="736611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Durante Largo </a:t>
            </a:r>
            <a:r>
              <a:rPr lang="es-CO" sz="3600" b="1" dirty="0" smtClean="0">
                <a:latin typeface="Arial" pitchFamily="34" charset="0"/>
                <a:cs typeface="Arial" pitchFamily="34" charset="0"/>
              </a:rPr>
              <a:t>Tiempo De </a:t>
            </a:r>
          </a:p>
          <a:p>
            <a:pPr algn="ctr"/>
            <a:r>
              <a:rPr lang="es-CO" sz="3600" b="1" dirty="0" smtClean="0">
                <a:latin typeface="Arial" pitchFamily="34" charset="0"/>
                <a:cs typeface="Arial" pitchFamily="34" charset="0"/>
              </a:rPr>
              <a:t>Almacenamiento</a:t>
            </a:r>
            <a:endParaRPr lang="es-CO" sz="3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conserva todas sus propiedades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Montana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240111"/>
            <a:ext cx="4495800" cy="2997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7205663" cy="1524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Retorno a la Normalidad,</a:t>
            </a:r>
            <a:br>
              <a:rPr lang="en-US" sz="4000" b="1" dirty="0" smtClean="0">
                <a:latin typeface="Arial" pitchFamily="34" charset="0"/>
                <a:cs typeface="Arial" pitchFamily="34" charset="0"/>
              </a:rPr>
            </a:b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en un Dos por Tres…</a:t>
            </a:r>
            <a:endParaRPr lang="es-CO" sz="4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714620"/>
            <a:ext cx="4286048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14282" y="2876552"/>
            <a:ext cx="3857652" cy="305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2200" b="1" dirty="0" smtClean="0">
                <a:latin typeface="Arial" pitchFamily="34" charset="0"/>
                <a:cs typeface="Arial" pitchFamily="34" charset="0"/>
              </a:rPr>
              <a:t>Permite el tráfico inmediato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Una vez aplicada la mezcla aún sin compactación previa la zona puede ser abierta al tráfico vehicular sin alterar la reparación.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Por sus características especiales, EZ STREET no se adhiere a las llantas de los vehículos, a diferencia de las mezclas comunes.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CO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CuadroTexto"/>
          <p:cNvSpPr txBox="1">
            <a:spLocks noChangeArrowheads="1"/>
          </p:cNvSpPr>
          <p:nvPr/>
        </p:nvSpPr>
        <p:spPr bwMode="auto">
          <a:xfrm>
            <a:off x="467544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5496" y="3700189"/>
            <a:ext cx="214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DURANTE</a:t>
            </a:r>
            <a:endParaRPr lang="es-CO" sz="1200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5496" y="5284365"/>
            <a:ext cx="214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DESPUES</a:t>
            </a:r>
            <a:endParaRPr lang="es-CO" sz="1200" b="1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5" y="3429000"/>
            <a:ext cx="2028258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" y="1758618"/>
            <a:ext cx="2028258" cy="1526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1758617"/>
            <a:ext cx="2248994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0"/>
            <a:ext cx="2248995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58617"/>
            <a:ext cx="2243405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3429000"/>
            <a:ext cx="2243405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" y="5085184"/>
            <a:ext cx="2028257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5085184"/>
            <a:ext cx="2218852" cy="1495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5085184"/>
            <a:ext cx="2243405" cy="1512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26 CuadroTexto"/>
          <p:cNvSpPr txBox="1"/>
          <p:nvPr/>
        </p:nvSpPr>
        <p:spPr>
          <a:xfrm>
            <a:off x="35496" y="2060848"/>
            <a:ext cx="214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/>
              <a:t>ANTES</a:t>
            </a:r>
            <a:endParaRPr lang="es-CO" sz="1200" b="1" dirty="0"/>
          </a:p>
        </p:txBody>
      </p:sp>
      <p:sp>
        <p:nvSpPr>
          <p:cNvPr id="20" name="19 CuadroTexto"/>
          <p:cNvSpPr txBox="1"/>
          <p:nvPr/>
        </p:nvSpPr>
        <p:spPr>
          <a:xfrm>
            <a:off x="467546" y="1052736"/>
            <a:ext cx="7992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CO" dirty="0"/>
              <a:t>E.S.P.</a:t>
            </a:r>
          </a:p>
          <a:p>
            <a:r>
              <a:rPr lang="es-CO" dirty="0"/>
              <a:t>EMPRESA DE TELEFONOS DE BOGOTA S.A.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23877" y="1772816"/>
            <a:ext cx="259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  </a:t>
            </a:r>
          </a:p>
          <a:p>
            <a:pPr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Cajicá -Cundinamarca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8" name="Picture 4" descr="C:\Users\NIXON\Documents\NIXON\EZ STREET I.T.P\TRABAJOS REALIZADOS\CD\Acueducto los Patios\DSCN87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9555" y="2432071"/>
            <a:ext cx="2614613" cy="1962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C:\Users\NIXON\Documents\NIXON\EZ STREET I.T.P\TRABAJOS REALIZADOS\CD\Acueducto los Patios\DSCN87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0668" y="4548209"/>
            <a:ext cx="2603500" cy="1952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3411537" y="1556792"/>
            <a:ext cx="2638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 </a:t>
            </a:r>
          </a:p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Agua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de Los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P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atios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Norte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de Santander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254750" y="1505538"/>
            <a:ext cx="26035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Proactiva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A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guas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de Tunja S.A. – Boyacá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 CuadroTexto"/>
          <p:cNvSpPr txBox="1">
            <a:spLocks noChangeArrowheads="1"/>
          </p:cNvSpPr>
          <p:nvPr/>
        </p:nvSpPr>
        <p:spPr bwMode="auto">
          <a:xfrm>
            <a:off x="467544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428868"/>
            <a:ext cx="2643206" cy="1982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572008"/>
            <a:ext cx="2643206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13 CuadroTexto"/>
          <p:cNvSpPr txBox="1"/>
          <p:nvPr/>
        </p:nvSpPr>
        <p:spPr>
          <a:xfrm>
            <a:off x="142844" y="2571744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42844" y="4469509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1027" name="Picture 3" descr="C:\Users\ELENA\Pictures\CAJICA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19146"/>
            <a:ext cx="2646610" cy="19851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ENA\Pictures\CAJICA\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572008"/>
            <a:ext cx="2646610" cy="1928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1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/>
          <p:cNvSpPr txBox="1">
            <a:spLocks noChangeArrowheads="1"/>
          </p:cNvSpPr>
          <p:nvPr/>
        </p:nvSpPr>
        <p:spPr bwMode="auto">
          <a:xfrm>
            <a:off x="427478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2051" name="Picture 3" descr="C:\Users\ELENA\Pictures\Pictures 2\Acueducto Villavo\DSCF4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185695"/>
            <a:ext cx="2521835" cy="189137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ELENA\Pictures\Pictures 2\Acueducto Villavo\DSCF4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3" y="4446494"/>
            <a:ext cx="2483768" cy="186282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680283" y="1484784"/>
            <a:ext cx="2595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Villavicencio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- Meta 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6" descr="C:\Users\ELENA\Pictures\Pictures 2\Acueducto Zipaquira\DSCN82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46494"/>
            <a:ext cx="2516310" cy="188723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ELENA\Pictures\Pictures 2\Acueducto Zipaquira\DSCN82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759" y="2163240"/>
            <a:ext cx="2545088" cy="189137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491880" y="1539364"/>
            <a:ext cx="242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r>
              <a:rPr lang="es-CO" b="1" dirty="0" smtClean="0">
                <a:latin typeface="Arial" pitchFamily="34" charset="0"/>
                <a:cs typeface="Arial" pitchFamily="34" charset="0"/>
              </a:rPr>
              <a:t>EAAAZ </a:t>
            </a:r>
            <a:r>
              <a:rPr lang="es-CO" b="1" dirty="0" smtClean="0">
                <a:latin typeface="Arial" pitchFamily="34" charset="0"/>
                <a:cs typeface="Arial" pitchFamily="34" charset="0"/>
              </a:rPr>
              <a:t>De Zipaquirá</a:t>
            </a:r>
            <a:endParaRPr lang="es-CO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ELENA\Pictures\Pictures 2\Emp.Servicios.Tocancipa\DSCF38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46494"/>
            <a:ext cx="2592288" cy="188723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LENA\Pictures\Pictures 2\Emp.Servicios.Tocancipa\DSCF383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68526"/>
            <a:ext cx="2606870" cy="188609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228184" y="1556792"/>
            <a:ext cx="260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E.S.P.</a:t>
            </a:r>
          </a:p>
          <a:p>
            <a:pPr algn="ctr"/>
            <a:r>
              <a:rPr lang="es-CO" b="1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es-CO" b="1" dirty="0" smtClean="0">
                <a:latin typeface="Arial" pitchFamily="34" charset="0"/>
                <a:cs typeface="Arial" pitchFamily="34" charset="0"/>
              </a:rPr>
              <a:t>Tocancipá</a:t>
            </a:r>
            <a:endParaRPr lang="es-CO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20321" y="2357430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85720" y="4255195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0551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NIXON\Documents\NIXON\EZ STREET I.T.P\TRABAJOS REALIZADOS\CD\Trabajo con la omunidad La Vega\DSCN843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4838" y="1844675"/>
            <a:ext cx="2671762" cy="2251075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611560" y="1404938"/>
            <a:ext cx="2665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Veredales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1" name="Picture 3" descr="C:\Users\NIXON\Documents\NIXON\EZ STREET I.T.P\TRABAJOS REALIZADOS\CD\Trabajo con la omunidad La Vega\DSCN84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838" y="4252913"/>
            <a:ext cx="2671762" cy="2290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H:\Fotos y Documentos ITP\FOTOS\Autopista de los llanos\DSCN73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9488" y="1866900"/>
            <a:ext cx="2576512" cy="2238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H:\Fotos y Documentos ITP\FOTOS\Autopista de los llanos\DSCN73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19488" y="4252913"/>
            <a:ext cx="2576512" cy="2293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3536405" y="1441450"/>
            <a:ext cx="2576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Autopistas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4" name="Picture 6" descr="H:\Fotos y Documentos ITP\FOTOS\Santa Ana Cicloruta\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1866900"/>
            <a:ext cx="2438400" cy="2216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H:\Fotos y Documentos ITP\FOTOS\Santa Ana Cicloruta\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24600" y="4252913"/>
            <a:ext cx="2438400" cy="2309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6324600" y="1403484"/>
            <a:ext cx="243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Ciclorutas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142844" y="2094548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142844" y="4326633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:\Bima\DSCN9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941159"/>
            <a:ext cx="3280448" cy="220792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7" name="Picture 3" descr="E:\Bima\DSCN9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94538"/>
            <a:ext cx="3312368" cy="2230805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51" name="Picture 7" descr="C:\Documents and Settings\Administrator\My Documents\PILAR\SANTA FE\fotos\Centro Comercial Santa Fe 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65020" y="1264163"/>
            <a:ext cx="2174400" cy="3528392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53" name="Picture 9" descr="C:\Documents and Settings\Administrator\My Documents\PILAR\SANTA FE\fotos\DSCN899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720" y="4299965"/>
            <a:ext cx="3528392" cy="2230806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5 CuadroTexto"/>
          <p:cNvSpPr txBox="1"/>
          <p:nvPr/>
        </p:nvSpPr>
        <p:spPr>
          <a:xfrm>
            <a:off x="539552" y="1260049"/>
            <a:ext cx="33123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Outlet Centro Comercial Bima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5 CuadroTexto"/>
          <p:cNvSpPr txBox="1"/>
          <p:nvPr/>
        </p:nvSpPr>
        <p:spPr>
          <a:xfrm>
            <a:off x="4716016" y="1332057"/>
            <a:ext cx="3599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Centro Comercial Santa Fé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42844" y="2214554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42844" y="4357694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5 CuadroTexto"/>
          <p:cNvSpPr txBox="1"/>
          <p:nvPr/>
        </p:nvSpPr>
        <p:spPr>
          <a:xfrm>
            <a:off x="755576" y="1287570"/>
            <a:ext cx="33434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Centro Comercial y de Negocios Andino Bogotá D.C.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833913"/>
            <a:ext cx="3290739" cy="231516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 descr="C:\Users\ELENA\Pictures\Pictures 2\Los Heroes\DSCN86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33913"/>
            <a:ext cx="3338454" cy="231516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ELENA\Pictures\Pictures 2\Los Heroes\DSCN87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110" y="4365104"/>
            <a:ext cx="3312368" cy="2127741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4788024" y="1268760"/>
            <a:ext cx="3338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 b="1"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es-CO" dirty="0"/>
              <a:t>Centro Comercial Los </a:t>
            </a:r>
            <a:r>
              <a:rPr lang="es-CO" dirty="0" smtClean="0"/>
              <a:t>Héroes Bogotá D.C.</a:t>
            </a:r>
            <a:endParaRPr lang="es-CO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57158" y="2071678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85720" y="4429132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  <p:pic>
        <p:nvPicPr>
          <p:cNvPr id="1027" name="Picture 3" descr="C:\Users\ELENA\AppData\Local\Microsoft\Windows\Temporary Internet Files\Low\Content.IE5\JL7JNI1V\DSCN9471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65104"/>
            <a:ext cx="3290738" cy="21602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5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971600" y="2429594"/>
            <a:ext cx="76328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CO" b="1" dirty="0" smtClean="0"/>
              <a:t>Innovación y Tecnología de Pavimentos S.A.S </a:t>
            </a:r>
            <a:r>
              <a:rPr lang="es-CO" dirty="0" smtClean="0"/>
              <a:t>: Es una empresa constituida por profesionales con mas de 50 años de experiencias combinadas en la Industria del asfalto y la ingeniería.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 Nuestras instalaciones y procesos han sido diseñados para la protección y sostenibilidad ambiental. EZ STREET® Tecnología Híbrida.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Empaques ganadores de premios a nivel mundial.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La elaboración del asfalto EZ STREET</a:t>
            </a:r>
            <a:r>
              <a:rPr lang="es-CO" dirty="0"/>
              <a:t> </a:t>
            </a:r>
            <a:r>
              <a:rPr lang="es-CO" dirty="0" smtClean="0"/>
              <a:t>® incluye un sofisticado y estricto control de calidad.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O" dirty="0" smtClean="0"/>
              <a:t>Desarrollamos estrategias para generar  empleo enfocados en el mantenimiento vial.</a:t>
            </a:r>
            <a:endParaRPr lang="es-CO" sz="2000" dirty="0" smtClean="0"/>
          </a:p>
        </p:txBody>
      </p:sp>
      <p:sp>
        <p:nvSpPr>
          <p:cNvPr id="9" name="8 CuadroTexto"/>
          <p:cNvSpPr txBox="1"/>
          <p:nvPr/>
        </p:nvSpPr>
        <p:spPr>
          <a:xfrm>
            <a:off x="0" y="138315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/>
              <a:t>QUIENES SOMOS?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3721725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/>
          <p:cNvSpPr txBox="1"/>
          <p:nvPr/>
        </p:nvSpPr>
        <p:spPr>
          <a:xfrm>
            <a:off x="4860032" y="1556791"/>
            <a:ext cx="33158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Parque Jaime Duque</a:t>
            </a:r>
          </a:p>
          <a:p>
            <a:pPr algn="ctr">
              <a:defRPr/>
            </a:pPr>
            <a:r>
              <a:rPr lang="es-MX" sz="1600" b="1" dirty="0" smtClean="0">
                <a:latin typeface="Arial" pitchFamily="34" charset="0"/>
                <a:cs typeface="Arial" pitchFamily="34" charset="0"/>
              </a:rPr>
              <a:t>Tocancipá</a:t>
            </a:r>
            <a:endParaRPr lang="es-MX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0" descr="C:\Documents and Settings\Administrator\My Documents\Fotos y Documentos ITP\FOTOS\Parque Jaime Duque\DSCN83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437112"/>
            <a:ext cx="3312366" cy="21431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1" descr="C:\Documents and Settings\Administrator\My Documents\Fotos y Documentos ITP\FOTOS\Parque Jaime Duque\DSCN8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209831"/>
            <a:ext cx="3315887" cy="201125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5122" name="Picture 2" descr="C:\Users\ELENA\Pictures\Pictures 2\Salitre Magico\DSCN87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20" y="2209831"/>
            <a:ext cx="3121724" cy="201125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20" y="4437112"/>
            <a:ext cx="3121724" cy="214314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899592" y="155679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Arial" pitchFamily="34" charset="0"/>
                <a:cs typeface="Arial" pitchFamily="34" charset="0"/>
              </a:rPr>
              <a:t>Parque Salitre </a:t>
            </a:r>
            <a:r>
              <a:rPr lang="es-CO" sz="1600" b="1" dirty="0" smtClean="0">
                <a:latin typeface="Arial" pitchFamily="34" charset="0"/>
                <a:cs typeface="Arial" pitchFamily="34" charset="0"/>
              </a:rPr>
              <a:t>Mágico Bogotá </a:t>
            </a:r>
            <a:r>
              <a:rPr lang="es-CO" sz="1600" b="1" dirty="0">
                <a:latin typeface="Arial" pitchFamily="34" charset="0"/>
                <a:cs typeface="Arial" pitchFamily="34" charset="0"/>
              </a:rPr>
              <a:t>D.C.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57158" y="2500306"/>
            <a:ext cx="214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ANTES</a:t>
            </a:r>
            <a:endParaRPr lang="es-CO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57158" y="4398071"/>
            <a:ext cx="2143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/>
              <a:t>DESPUES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5459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070" y="5844993"/>
            <a:ext cx="1408562" cy="696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>
                <a:latin typeface="Arial" pitchFamily="34" charset="0"/>
                <a:cs typeface="Arial" pitchFamily="34" charset="0"/>
              </a:rPr>
              <a:t>Bolsa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8390" y="5857892"/>
            <a:ext cx="1600587" cy="69640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>
                <a:latin typeface="Arial" pitchFamily="34" charset="0"/>
                <a:cs typeface="Arial" pitchFamily="34" charset="0"/>
              </a:rPr>
              <a:t>Granel</a:t>
            </a:r>
          </a:p>
        </p:txBody>
      </p:sp>
      <p:pic>
        <p:nvPicPr>
          <p:cNvPr id="13319" name="Picture 12" descr="Bolsa5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23" y="2429465"/>
            <a:ext cx="3369593" cy="3187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C:\Documents and Settings\Administrator\My Documents\Fotos y Documentos ITP\Empaque\Bulk%20Pile%20Lakeside%20-%20Clean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6539" y="2428868"/>
            <a:ext cx="4267427" cy="3200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0" y="1363792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/>
              <a:t>PRESENTACION DEL PRODUCTO</a:t>
            </a:r>
            <a:endParaRPr lang="es-CO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8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1918642" y="1635249"/>
            <a:ext cx="5173638" cy="503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0" y="980728"/>
            <a:ext cx="9144000" cy="541363"/>
          </a:xfrm>
          <a:prstGeom prst="rect">
            <a:avLst/>
          </a:prstGeom>
          <a:noFill/>
        </p:spPr>
        <p:txBody>
          <a:bodyPr wrap="square" lIns="64288" tIns="32144" rIns="64288" bIns="32144">
            <a:spAutoFit/>
          </a:bodyPr>
          <a:lstStyle/>
          <a:p>
            <a:pPr algn="ctr">
              <a:defRPr/>
            </a:pPr>
            <a:r>
              <a:rPr lang="es-CO" sz="3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Monaco" charset="0"/>
              </a:rPr>
              <a:t>PRUEBAS Y ESTUDIOS</a:t>
            </a:r>
            <a:endParaRPr lang="en-US" sz="31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sym typeface="Monac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972" y="5254897"/>
            <a:ext cx="1841500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951" y="1340768"/>
            <a:ext cx="3615241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0" y="223796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 smtClean="0"/>
              <a:t>NUESTROS CLIENTES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429007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://static.wix.com/media/fa839ab6b46831b384c66b74b714d32d.wix_mp_1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0217" y="2351405"/>
            <a:ext cx="1607767" cy="975032"/>
          </a:xfrm>
          <a:prstGeom prst="rect">
            <a:avLst/>
          </a:prstGeom>
          <a:noFill/>
        </p:spPr>
      </p:pic>
      <p:pic>
        <p:nvPicPr>
          <p:cNvPr id="2061" name="Picture 13" descr="http://meta-tactic.net/demos/bima/images/logobim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9078" y="3575615"/>
            <a:ext cx="1820819" cy="1040683"/>
          </a:xfrm>
          <a:prstGeom prst="rect">
            <a:avLst/>
          </a:prstGeom>
          <a:noFill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8778" y="4858202"/>
            <a:ext cx="1513422" cy="1305867"/>
          </a:xfrm>
          <a:prstGeom prst="rect">
            <a:avLst/>
          </a:prstGeom>
          <a:noFill/>
        </p:spPr>
      </p:pic>
      <p:pic>
        <p:nvPicPr>
          <p:cNvPr id="2057" name="Picture 9" descr="http://t3.gstatic.com/images?q=tbn:ANd9GcQZk7YFuHjLfOZouAHoIG5K_vXdEDvxkKfioj695z-UPCbkIl06_A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6201" y="5156403"/>
            <a:ext cx="2148893" cy="819085"/>
          </a:xfrm>
          <a:prstGeom prst="rect">
            <a:avLst/>
          </a:prstGeom>
          <a:noFill/>
        </p:spPr>
      </p:pic>
      <p:pic>
        <p:nvPicPr>
          <p:cNvPr id="2056" name="Picture 8" descr="http://www.computrabajo.com.co/imagenes/logos/ryeltda.gif?t=125561736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3859" y="2399103"/>
            <a:ext cx="1627380" cy="927334"/>
          </a:xfrm>
          <a:prstGeom prst="rect">
            <a:avLst/>
          </a:prstGeom>
          <a:noFill/>
        </p:spPr>
      </p:pic>
      <p:pic>
        <p:nvPicPr>
          <p:cNvPr id="2055" name="Picture 7" descr="http://images.paginasamarillas.com/6870365/4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8145" y="3562011"/>
            <a:ext cx="1434588" cy="876300"/>
          </a:xfrm>
          <a:prstGeom prst="rect">
            <a:avLst/>
          </a:prstGeom>
          <a:noFill/>
        </p:spPr>
      </p:pic>
      <p:pic>
        <p:nvPicPr>
          <p:cNvPr id="2054" name="Imagen 4" descr="http://t0.gstatic.com/images?q=tbn:ANd9GcQQ3tajT5a99nQOVGITJk0spPmDWeFw8f0IaSNDlBAGH8jQ2MrP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91836" y="3735679"/>
            <a:ext cx="1926894" cy="880619"/>
          </a:xfrm>
          <a:prstGeom prst="rect">
            <a:avLst/>
          </a:prstGeom>
          <a:noFill/>
        </p:spPr>
      </p:pic>
      <p:pic>
        <p:nvPicPr>
          <p:cNvPr id="2053" name="Picture 5" descr="http://profile.ak.fbcdn.net/hprofile-ak-snc4/174616_18077603866_1003300_n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2588" y="4952070"/>
            <a:ext cx="1524001" cy="1053353"/>
          </a:xfrm>
          <a:prstGeom prst="rect">
            <a:avLst/>
          </a:prstGeom>
          <a:noFill/>
        </p:spPr>
      </p:pic>
      <p:pic>
        <p:nvPicPr>
          <p:cNvPr id="2052" name="Picture 4" descr="http://epc.cajica-cundinamarca.gov.co/apc-aa-files/434f4e46494755524143494f4e5f454e/Logo_EPC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19940" y="4980809"/>
            <a:ext cx="1735931" cy="1003470"/>
          </a:xfrm>
          <a:prstGeom prst="rect">
            <a:avLst/>
          </a:prstGeom>
          <a:noFill/>
        </p:spPr>
      </p:pic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0" y="181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     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0" y="3724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0" y="5162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9" name="Rectangle 21"/>
          <p:cNvSpPr>
            <a:spLocks noChangeArrowheads="1"/>
          </p:cNvSpPr>
          <p:nvPr/>
        </p:nvSpPr>
        <p:spPr bwMode="auto">
          <a:xfrm>
            <a:off x="0" y="6257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              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7258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1" name="Rectangle 23"/>
          <p:cNvSpPr>
            <a:spLocks noChangeArrowheads="1"/>
          </p:cNvSpPr>
          <p:nvPr/>
        </p:nvSpPr>
        <p:spPr bwMode="auto">
          <a:xfrm>
            <a:off x="0" y="8067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                         	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0" y="90392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0" y="10677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4" name="Rectangle 26"/>
          <p:cNvSpPr>
            <a:spLocks noChangeArrowheads="1"/>
          </p:cNvSpPr>
          <p:nvPr/>
        </p:nvSpPr>
        <p:spPr bwMode="auto">
          <a:xfrm>
            <a:off x="0" y="11915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	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5" name="Rectangle 27"/>
          <p:cNvSpPr>
            <a:spLocks noChangeArrowheads="1"/>
          </p:cNvSpPr>
          <p:nvPr/>
        </p:nvSpPr>
        <p:spPr bwMode="auto">
          <a:xfrm>
            <a:off x="0" y="1311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	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6" name="Rectangle 28"/>
          <p:cNvSpPr>
            <a:spLocks noChangeArrowheads="1"/>
          </p:cNvSpPr>
          <p:nvPr/>
        </p:nvSpPr>
        <p:spPr bwMode="auto">
          <a:xfrm>
            <a:off x="0" y="14420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7" name="Rectangle 29"/>
          <p:cNvSpPr>
            <a:spLocks noChangeArrowheads="1"/>
          </p:cNvSpPr>
          <p:nvPr/>
        </p:nvSpPr>
        <p:spPr bwMode="auto">
          <a:xfrm>
            <a:off x="0" y="15154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0" y="162496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457200" y="15488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ALGUNOS DE NUESTROS CLIENTES</a:t>
            </a:r>
            <a:endParaRPr lang="es-ES" sz="3200" b="1" dirty="0"/>
          </a:p>
        </p:txBody>
      </p:sp>
      <p:sp>
        <p:nvSpPr>
          <p:cNvPr id="35" name="34 CuadroTexto"/>
          <p:cNvSpPr txBox="1"/>
          <p:nvPr/>
        </p:nvSpPr>
        <p:spPr>
          <a:xfrm>
            <a:off x="3564731" y="1307068"/>
            <a:ext cx="215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www.itpasfaltos.com</a:t>
            </a:r>
            <a:endParaRPr lang="es-ES" dirty="0"/>
          </a:p>
        </p:txBody>
      </p:sp>
      <p:cxnSp>
        <p:nvCxnSpPr>
          <p:cNvPr id="36" name="35 Conector recto"/>
          <p:cNvCxnSpPr/>
          <p:nvPr/>
        </p:nvCxnSpPr>
        <p:spPr>
          <a:xfrm>
            <a:off x="152400" y="6475412"/>
            <a:ext cx="87630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2" descr="http://t2.gstatic.com/images?q=tbn:ANd9GcTd-3vf4A5z5gyob27W2TyCopkUMT2FyEXbXm38bui3iaPPK7R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20" y="3387104"/>
            <a:ext cx="1866367" cy="139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://t1.gstatic.com/images?q=tbn:ANd9GcSrhivx1Z03rcqg7sIkJ74Lnm-_4M1OdERbUnj3lnOjuqi8XLxjA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4864"/>
            <a:ext cx="1905000" cy="12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95536" y="2566645"/>
            <a:ext cx="2171533" cy="64633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s-CO" dirty="0" smtClean="0"/>
              <a:t>Espacio reservado para su empresa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158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mail.google.com/mail/?attid=0.0.1&amp;disp=emb&amp;view=att&amp;th=1343e17f99d57df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5" name="AutoShape 8" descr="https://mail.google.com/mail/?attid=0.0.1&amp;disp=emb&amp;view=att&amp;th=1343e17f99d57df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29" y="2247048"/>
            <a:ext cx="2513318" cy="967271"/>
          </a:xfrm>
          <a:prstGeom prst="rect">
            <a:avLst/>
          </a:prstGeom>
        </p:spPr>
      </p:pic>
      <p:sp>
        <p:nvSpPr>
          <p:cNvPr id="7" name="AutoShape 12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63500" y="-265113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8" name="AutoShape 14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215900" y="-112713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9" name="AutoShape 16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368300" y="39687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1042" name="Picture 18" descr="http://images.paginasamarillas.com/16050801/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80" y="4184924"/>
            <a:ext cx="2335934" cy="119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t2.gstatic.com/images?q=tbn:ANd9GcTw5cyBSVfLYvx5lFH61ku6SbBeOmvAqO8OvGkq6vuL1aRbEA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021" y="2058383"/>
            <a:ext cx="1999308" cy="14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3998" y="2064411"/>
            <a:ext cx="1775886" cy="14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16 CuadroTexto"/>
          <p:cNvSpPr txBox="1"/>
          <p:nvPr/>
        </p:nvSpPr>
        <p:spPr>
          <a:xfrm>
            <a:off x="3564731" y="1307068"/>
            <a:ext cx="215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www.itpasfaltos.com</a:t>
            </a:r>
            <a:endParaRPr lang="es-ES" dirty="0"/>
          </a:p>
        </p:txBody>
      </p:sp>
      <p:cxnSp>
        <p:nvCxnSpPr>
          <p:cNvPr id="18" name="17 Conector recto"/>
          <p:cNvCxnSpPr/>
          <p:nvPr/>
        </p:nvCxnSpPr>
        <p:spPr>
          <a:xfrm>
            <a:off x="152400" y="6475412"/>
            <a:ext cx="87630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3" descr="http://salineros.com/Autopista%20de%20los%20Llanos%20S.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3677780"/>
            <a:ext cx="2751314" cy="1091567"/>
          </a:xfrm>
          <a:prstGeom prst="rect">
            <a:avLst/>
          </a:prstGeom>
          <a:noFill/>
        </p:spPr>
      </p:pic>
      <p:pic>
        <p:nvPicPr>
          <p:cNvPr id="22" name="Imagen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29400" y="3659146"/>
            <a:ext cx="1985224" cy="1110201"/>
          </a:xfrm>
          <a:prstGeom prst="rect">
            <a:avLst/>
          </a:prstGeom>
          <a:noFill/>
        </p:spPr>
      </p:pic>
      <p:pic>
        <p:nvPicPr>
          <p:cNvPr id="23" name="il_fi" descr="http://190.146.245.65:8080/ACT/images/logoact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5379535"/>
            <a:ext cx="2238251" cy="778522"/>
          </a:xfrm>
          <a:prstGeom prst="rect">
            <a:avLst/>
          </a:prstGeom>
          <a:noFill/>
        </p:spPr>
      </p:pic>
      <p:pic>
        <p:nvPicPr>
          <p:cNvPr id="24" name="Picture 11" descr="http://4.bp.blogspot.com/_9iMNMwVtrbg/SchB4XqQk1I/AAAAAAAAABQ/fMrNyDXYqWw/S240/logo+parquejaimeduque010uf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44946" y="4954964"/>
            <a:ext cx="1868634" cy="1203093"/>
          </a:xfrm>
          <a:prstGeom prst="rect">
            <a:avLst/>
          </a:prstGeom>
          <a:noFill/>
        </p:spPr>
      </p:pic>
      <p:pic>
        <p:nvPicPr>
          <p:cNvPr id="25" name="Imagen 5" descr="untitled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90162" y="5176216"/>
            <a:ext cx="1542679" cy="866211"/>
          </a:xfrm>
          <a:prstGeom prst="rect">
            <a:avLst/>
          </a:prstGeom>
          <a:noFill/>
        </p:spPr>
      </p:pic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185" y="2162342"/>
            <a:ext cx="142081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235" y="5007658"/>
            <a:ext cx="1362075" cy="120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Toshiba\Pictures\LOGO201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07" y="3288048"/>
            <a:ext cx="1528762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91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s://mail.google.com/mail/?attid=0.0.1&amp;disp=emb&amp;view=att&amp;th=1343e17f99d57df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5" name="AutoShape 8" descr="https://mail.google.com/mail/?attid=0.0.1&amp;disp=emb&amp;view=att&amp;th=1343e17f99d57df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7" name="AutoShape 12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63500" y="-265113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8" name="AutoShape 14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215900" y="-112713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9" name="AutoShape 16" descr="data:image/jpeg;base64,/9j/4AAQSkZJRgABAQAAAQABAAD/2wCEAAkGBggREBUUEggKFRUWFxkXGRQXDRoeIBwfJBgYIB8gHBocGyYqFyAkJR4cIC8oJyoqMiw7HSQyNTAqNSc3LiwBCQoKDQsNGQ4OGTUkHiQ1NDU1NTUuNDU1NDUsNjQ0NTU1NDU1MCwvNSwvMzU1NSkyNC40NTU1NTQ1LDQ1LSwzMv/AABEIADgAXgMBIgACEQEDEQH/xAAbAAACAwEBAQAAAAAAAAAAAAAABgIEBQEDB//EAEEQAAECBAIGBQgIBQUAAAAAAAECAwAEBREhVQYSFjGU0gcTQVFhFCIycZGx4eMVF1KBobPB0SM0c5OVM0JWgqP/xAAYAQEBAQEBAAAAAAAAAAAAAAAAAQMCBP/EACsRAAEDAgMHAwUAAAAAAAAAAAABAhEDEjFBYQQTFCEiUZFxsfAygaHR8f/aAAwDAQACEQMRAD8A+naO6PUhUnLqVS5FSiy0STLIJJKEkkkpxMaGzFFyin8K3ywaMfyUt/Qa/LTGnHbnLK8ymZsxRcop/Ct8sGzFFyin8K3yx6O1+lINlVOSSe4zCB7zHntPRL2+mKfxSOaEvIGzFFyin8K3ywbMUXKKfwrfLEdq6FnVN4tvmg2roOd03i2+aL16glsxRcop/Ct8sGzFFyin8K3yxA6WUDO6bxbfNHTpZQM7pvFt80OvUpLZii5RT+Fb5YNmKLlFP4VvljiNKaErdWacbd003zRLaai5vT+JRzROshzZii5RT+Fb5YT+lCj09mUQpqRlW1F5IuhlKTbUcwuAMMB7Ic29IKSogJqckScABMIJ9l4V+lz+Sb/rp/LdjSkrr0kqYjFo++2iQl1KWlKUy7RJJsAOrT2mPnFerLz761F+ZbBRdwJdIAasCAO4qIPYcASLgkRrVytITTpZrEpLDXWANawJ6pOognC2sbbiFC4O6KOiVC65z+IAUIOu6b3BV/tRfuT+nfeLKU0Wo4pSqlM8nl2nUStPWHVBIR1dyL7sTe/tgrVGqMq224qnUwhZANmR5pP2sPuhlp8nJzE4ua1AGGAUo+yVDeq3hu9sZbWn1PeXMtzR/gr9A2J7Lbuzv7PfGTa1VVhqTGP3y9UKTToPVLA9VRsbH/S+ER2FqfdRv7XwiVFnUVGTcluuWHWsW1XsSBfVPrtvhX0botQmZsMqdfAQbuXWcAP3itWr1XvRLdMvINiv6OT0mwXVs0tSQQLBnH3RQnqZUGpVEyZCnFtW+zY8314Q2TEompTXVAq8kl8DZXpq7r9to06dQOpQqXKlOyztwjC+p4E92GB9UZptasal/wBWKpp+8wK8joTU3WkuatJSFDWsWd34R67AVH7dH/s/CLVDQptbtNmFq1SCWV3IJHZY94hNNDqvlnkvXTGtrWvrq9G/pb+6NGOqvc5L0SOacsvIGKd0JnmWlOrRSlpQCopDVrgdx+IjI0kfmES7TQdcLLuq8hClEltSesQpKScSk3uL7obKo2t1xmnMrUUoCS6q59difxjG6VZZtt2WQhICUtEAf9o12V73xfn7ZDMzJhuXDo1GEgty0u5YD0llpu6vCwVu7wT2w6tOUtNOLbVUZBUgqUQ4NZSrEkY7iThFCX6OnJlLEyirqaUphgaolwq1mUJ3lYuDbtEXx0cv5jKHxNP+dErtZUjqwJJ7zf0GuUEsmsyzbeqAdV1IJFvE4eMLZ0I0U/5F/wCqI3h0dP5jKf4/50B6On8wlP8AH/OjBlPdzbUVPnoJFuelKHTgmYlatrupUAEB0HWHaCBGrXNMKO3LqclnWQ9MWCiDinAXJHgIv/V3M5lK8B86Oq6O3+ypS/3yJ/R4R2rKblRXulU/Oi8hJj1fSamScilmUmm1LWMVBQO/0iT3mFnRzTqflDq9aHG+1Cle4w+fV1MZnLcB86D6upnM5bgPnR2xtBGK13OcZ/gkx9KtIqNMyyJhqcQiYaUCkX87xBHdGi1ppSlS/lI6ozWpqBII1r/t2/CLA6OpnNJfgPnRJro/m0m4qcqT406/4F4iMtzRtRs4e3bDASc0NckZdsuvzKQ864EKKgQQpViBjjY4G+61vGFzpVnWHXmtRROqHEKukgghQvgfX98OR0XqxJJq0iSb3P0S3jfffz8bwodImjk000285Psr8/qwlMmlveFG5KVG/o/jHopRvEWfngJiOmjukNITJy6VVSRSoMtAgzKAQQhIIIKsDGhtPRc3p/FN80EEarsyKsydWhtPRc3p/FN80G09Fzen8U3zQQQ4VvclobT0XN6fxTfNBtPRc3p/FN80EEOFb3FobT0XN6fxTfNBtPRc3p/FN80EEOFb3FobT0XN6fxTfNBtPRc3p/FN80EEOFb3FobT0XN6fxTfNCf0oVinvSiEtT0q4oPJNkPJUbajmNgThiPbHII6Zs6NciyW2D//2Q=="/>
          <p:cNvSpPr>
            <a:spLocks noChangeAspect="1" noChangeArrowheads="1"/>
          </p:cNvSpPr>
          <p:nvPr/>
        </p:nvSpPr>
        <p:spPr bwMode="auto">
          <a:xfrm>
            <a:off x="368300" y="39687"/>
            <a:ext cx="895350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564731" y="1307068"/>
            <a:ext cx="215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www.itpasfaltos.com</a:t>
            </a:r>
            <a:endParaRPr lang="es-ES" dirty="0"/>
          </a:p>
        </p:txBody>
      </p:sp>
      <p:cxnSp>
        <p:nvCxnSpPr>
          <p:cNvPr id="18" name="17 Conector recto"/>
          <p:cNvCxnSpPr/>
          <p:nvPr/>
        </p:nvCxnSpPr>
        <p:spPr>
          <a:xfrm>
            <a:off x="152400" y="6475412"/>
            <a:ext cx="8763000" cy="15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228600" y="58674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dirty="0" smtClean="0"/>
              <a:t>Lo invitamos a consultar nuestra página WEB </a:t>
            </a:r>
            <a:r>
              <a:rPr lang="es-ES" sz="2200" dirty="0" smtClean="0">
                <a:hlinkClick r:id="rId3"/>
              </a:rPr>
              <a:t>www.itpasfaltos.com</a:t>
            </a:r>
            <a:endParaRPr lang="es-ES" sz="2200" dirty="0" smtClean="0"/>
          </a:p>
          <a:p>
            <a:endParaRPr lang="es-ES" dirty="0"/>
          </a:p>
        </p:txBody>
      </p:sp>
      <p:sp>
        <p:nvSpPr>
          <p:cNvPr id="20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26" name="25 Imagen" descr="http://ideasinversion.com/blog/wp-content/uploads/2010/09/isagen-logo.b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0" y="2357516"/>
            <a:ext cx="2035750" cy="79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26 Imagen" descr="http://t0.gstatic.com/images?q=tbn:ANd9GcREsZJ7bgEtNgqyQFOVWsTFHfTJKizp5ZEZXn3oHW0Kgz3DW4fcBw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98" y="2043587"/>
            <a:ext cx="2347543" cy="136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099391"/>
            <a:ext cx="3593340" cy="8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17" y="3332851"/>
            <a:ext cx="2557127" cy="124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57516"/>
            <a:ext cx="1485184" cy="1200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" y="3216216"/>
            <a:ext cx="1354808" cy="183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434" y="4028646"/>
            <a:ext cx="1509404" cy="186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433" y="2400425"/>
            <a:ext cx="17049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encrypted-tbn3.google.com/images?q=tbn:ANd9GcRQu9ORQ-F1crNXwEWRVtjJ-D_rMsV-I_twVcq855EsF_kNl4cJa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00" y="3316817"/>
            <a:ext cx="1296144" cy="175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ggSDxQTDxMUFBQSEBkUGBgYERoTFxwYFhwhIB8VHhIYJykeFxomJRkVIDIsLycpLi4tGCI5NTwqNSY3LSwBCQoKDQwOGQ8PGSwlHCI1NDQ1LiktNDU1LSk1NCw0MTU2LykvNTUqNS8yNS4sLywsLzU1KTU0LC0vKTU1NDA1MP/AABEIAEUAhQMBIgACEQEDEQH/xAAcAAEAAgMBAQEAAAAAAAAAAAAAAQYDBAcFCAL/xAA1EAACAQMCBAQFAwEJAAAAAAABAgMABBESIQUGEzEUIkFRBzJhcZEjQoFSFTNTYoKhscHR/8QAGgEBAAIDAQAAAAAAAAAAAAAAAAECAwQFBv/EACkRAAICAQIGAAYDAAAAAAAAAAABAgMRBEESFCExMlETIrHB0eFxgaH/2gAMAwEAAhEDEQA/AOXljTUaGor1pgJ1Gmo0waigJ1Gmo1FKAnUaajUUoCdRpqNRSgJ1Gmo1FKAnUaajUUoCdRpqNRSgJ1GlRSgJNbNhw25mbTEpY/Qf715lrNO7hR+447Cvojk/lmGytFlKB2zuuN2x3K/1MMHSPYbbtmudrNXKpquvyf8AiN3T0w4Hdb4rokt3+tzmUXIfMBhMQAw2JdOMn0GoMNvRR3xVa4jwe8gbEqFf+P4I2I+1d8j5rtzezShgUjs4gG3KnqythgBu22jYbknHes3MHAIL+2kMiKjYyF2LjH7nxsH+n8HOdtHmdTS+JvK3TS+xli9Na+Bw4c7pvp/Kfc+cKV+OKrcQzvGcZRiOw9Pr61aeXeSBdxQul7GrTzNCFNu5xKkfUKlhtjT69q7C1EHBWbM0bKpVzcJd0VmlW1fhzcGN3W7jwhceaEqMxhCdTjIXPUUDvkmttvhJxUM4NzDhZNKnpk61EZfqAegyCn3BqOZq9lMMo9Ktt18MOMqyhJY5NckMaFUOC02rUCf2mPTlh7EGvO5k5N4hZxzPJKpEUsKD9MrrWdGYOA2640MpBGcg1ZX1vomMM8OlWofDjifhvEdeLp+B8T8hJ1aNfh8f4mnf7Vnb4W8WR41lmVQ9s8xIgZirR6C0IXbW2JFwRscH2qOYq9jDKdSrjP8ADdo9XVv4QVinlOmB5BotW0yHI/cD6e+R6VmHwm4mSui6hZTKqlumV0o0QkExB/b5lX7kVHM1exhlIpVkv+Q72IOpuIjcR2pujD02/uQfm6uNOrG+P+9qpvjZvcfgVlhZGfiyDepWj42b3H4FKuD1OEcUtxNb/pIvTbzMNy3bcj37/n6V9ECw4i9oGiuwECEFXt4XQae+ScYXbPrXy4rEHI9K698PPidbKiwXnZcY1fKcdifqMD3GwzjGa4uvjKqxWrt2fTODpUR+PT8KPknlL2vyj1msLszxO7swm6kPTRfDRs6rqMu390DqUhsZzg7DtdeC8Hthb60e5iVAfJ4qRgpHdCrHysOxGPzWC449wR54JRIvTjWYnzDvIAO4ON8n1qnfEL4r2Ko8dmcvIMEg+3Zs+rfUfk4GNS3VcSSj3fr+ytWjscvmWEu7exzLnG/tzeXIChi2FDZyQVbc7+9WfkjlPi8traywXxgXxUjldOemSDEJR/UXIWP/AFVzVpGYlm7k5rctuO8UjULHPKir2CyFQMMH2A/zAN9xXTrosWnjDc19RbGy2U12f0Oo2PKvMMl08J4g6COOFsiBQp8WvmGkYG3TUfx6YrSNhx3q2wh4lMwuL02erQh05AcvmNmVhmZuze9UNebePhUUXdxiNtSDrN5W33G+x3P5rIvO/Mozi9uRk5P6zDcevfvsKry1vpGLKLnYQ8bFlLO/EpohJdyQsNK7siqhkILB/lIB0KxwK2LHhHGRNcWQ4hMtvbWqyqXiixJG7YBUu+jQdZKnX6nsdqoj87cykYa9uSD6dZv/AGsKc08cEzTC6nErqFZ+q2oqOylvap5azr0Qyiy31zx61NksV7KUuI1dTpACDJgA07g4Rcd+35qx8R5V4xbi5J4nMYCs8lwViEjsyOI2CqrEEtqBPmUqPmArms/MvGXjEclxM0YbUFMhKhgc6gp2zkk1kfm3jzSLK13cGRAQrdZsgN3AOex9ftUy09j2QyX+75b45JrB4g8kjKiIvS0/oX+ktJKCQY0JOGwGwe+M5r9f2RxuQOYeJTssPWgfXAYm128YfSq5OpD0lGdiNIyN65zLzJxllkVrmYrM2qQGVjqYY3bfc7D8Cs8nOXMTaNV5cHptqTM7eUgYyN++CR/NV5azGwyi+3fAuM/2c73HEpem9vFIyaEBPiUMpj1u6krkHygnOdlqh8P5Vv5mt1i0MbkOV8xwoT5tbYwpGM4ySARnGRX4HNvH8ufF3GZfn/WbzYGN999tq1V4xxARdITSCLGNAchcE5xgfUA/xWaqu2GexDaZrSxOrFWBDKSpHqCNiMUr93V5PI5eV2dz3ZjknHufWlbfzFTDTNKVdpPowbiTp0WzJIJNYwMnTpxvn61p+vvSlYI6eqLyol5WTl5NsUpSs5QUpSgFKUoBSlKAUpSgFKUoBSlKAYpippUAjFMVNKAjFMVNKAjFMVNKAjFMVNKAjFMVNKAjFMVNKAjFMVNKAjFTSlAf/9k="/>
          <p:cNvSpPr>
            <a:spLocks noChangeAspect="1" noChangeArrowheads="1"/>
          </p:cNvSpPr>
          <p:nvPr/>
        </p:nvSpPr>
        <p:spPr bwMode="auto">
          <a:xfrm>
            <a:off x="63500" y="-325438"/>
            <a:ext cx="1266825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6" name="AutoShape 8" descr="data:image/jpeg;base64,/9j/4AAQSkZJRgABAQAAAQABAAD/2wCEAAkGBggSDxQTDxMUFBQSEBkUGBgYERoTFxwYFhwhIB8VHhIYJykeFxomJRkVIDIsLycpLi4tGCI5NTwqNSY3LSwBCQoKDQwOGQ8PGSwlHCI1NDQ1LiktNDU1LSk1NCw0MTU2LykvNTUqNS8yNS4sLywsLzU1KTU0LC0vKTU1NDA1MP/AABEIAEUAhQMBIgACEQEDEQH/xAAcAAEAAgMBAQEAAAAAAAAAAAAAAQYDBAcFCAL/xAA1EAACAQMCBAQFAwEJAAAAAAABAgMABBESIQUGEzEUIkFRBzJhcZEjQoFSFTNTYoKhscHR/8QAGgEBAAIDAQAAAAAAAAAAAAAAAAECAwQFBv/EACkRAAICAQIGAAYDAAAAAAAAAAABAgMRBEESFCExMlETIrHB0eFxgaH/2gAMAwEAAhEDEQA/AOXljTUaGor1pgJ1Gmo0waigJ1Gmo1FKAnUaajUUoCdRpqNRSgJ1Gmo1FKAnUaajUUoCdRpqNRSgJ1GlRSgJNbNhw25mbTEpY/Qf715lrNO7hR+447Cvojk/lmGytFlKB2zuuN2x3K/1MMHSPYbbtmudrNXKpquvyf8AiN3T0w4Hdb4rokt3+tzmUXIfMBhMQAw2JdOMn0GoMNvRR3xVa4jwe8gbEqFf+P4I2I+1d8j5rtzezShgUjs4gG3KnqythgBu22jYbknHes3MHAIL+2kMiKjYyF2LjH7nxsH+n8HOdtHmdTS+JvK3TS+xli9Na+Bw4c7pvp/Kfc+cKV+OKrcQzvGcZRiOw9Pr61aeXeSBdxQul7GrTzNCFNu5xKkfUKlhtjT69q7C1EHBWbM0bKpVzcJd0VmlW1fhzcGN3W7jwhceaEqMxhCdTjIXPUUDvkmttvhJxUM4NzDhZNKnpk61EZfqAegyCn3BqOZq9lMMo9Ktt18MOMqyhJY5NckMaFUOC02rUCf2mPTlh7EGvO5k5N4hZxzPJKpEUsKD9MrrWdGYOA2640MpBGcg1ZX1vomMM8OlWofDjifhvEdeLp+B8T8hJ1aNfh8f4mnf7Vnb4W8WR41lmVQ9s8xIgZirR6C0IXbW2JFwRscH2qOYq9jDKdSrjP8ADdo9XVv4QVinlOmB5BotW0yHI/cD6e+R6VmHwm4mSui6hZTKqlumV0o0QkExB/b5lX7kVHM1exhlIpVkv+Q72IOpuIjcR2pujD02/uQfm6uNOrG+P+9qpvjZvcfgVlhZGfiyDepWj42b3H4FKuD1OEcUtxNb/pIvTbzMNy3bcj37/n6V9ECw4i9oGiuwECEFXt4XQae+ScYXbPrXy4rEHI9K698PPidbKiwXnZcY1fKcdifqMD3GwzjGa4uvjKqxWrt2fTODpUR+PT8KPknlL2vyj1msLszxO7swm6kPTRfDRs6rqMu390DqUhsZzg7DtdeC8Hthb60e5iVAfJ4qRgpHdCrHysOxGPzWC449wR54JRIvTjWYnzDvIAO4ON8n1qnfEL4r2Ko8dmcvIMEg+3Zs+rfUfk4GNS3VcSSj3fr+ytWjscvmWEu7exzLnG/tzeXIChi2FDZyQVbc7+9WfkjlPi8traywXxgXxUjldOemSDEJR/UXIWP/AFVzVpGYlm7k5rctuO8UjULHPKir2CyFQMMH2A/zAN9xXTrosWnjDc19RbGy2U12f0Oo2PKvMMl08J4g6COOFsiBQp8WvmGkYG3TUfx6YrSNhx3q2wh4lMwuL02erQh05AcvmNmVhmZuze9UNebePhUUXdxiNtSDrN5W33G+x3P5rIvO/Mozi9uRk5P6zDcevfvsKry1vpGLKLnYQ8bFlLO/EpohJdyQsNK7siqhkILB/lIB0KxwK2LHhHGRNcWQ4hMtvbWqyqXiixJG7YBUu+jQdZKnX6nsdqoj87cykYa9uSD6dZv/AGsKc08cEzTC6nErqFZ+q2oqOylvap5azr0Qyiy31zx61NksV7KUuI1dTpACDJgA07g4Rcd+35qx8R5V4xbi5J4nMYCs8lwViEjsyOI2CqrEEtqBPmUqPmArms/MvGXjEclxM0YbUFMhKhgc6gp2zkk1kfm3jzSLK13cGRAQrdZsgN3AOex9ftUy09j2QyX+75b45JrB4g8kjKiIvS0/oX+ktJKCQY0JOGwGwe+M5r9f2RxuQOYeJTssPWgfXAYm128YfSq5OpD0lGdiNIyN65zLzJxllkVrmYrM2qQGVjqYY3bfc7D8Cs8nOXMTaNV5cHptqTM7eUgYyN++CR/NV5azGwyi+3fAuM/2c73HEpem9vFIyaEBPiUMpj1u6krkHygnOdlqh8P5Vv5mt1i0MbkOV8xwoT5tbYwpGM4ySARnGRX4HNvH8ufF3GZfn/WbzYGN999tq1V4xxARdITSCLGNAchcE5xgfUA/xWaqu2GexDaZrSxOrFWBDKSpHqCNiMUr93V5PI5eV2dz3ZjknHufWlbfzFTDTNKVdpPowbiTp0WzJIJNYwMnTpxvn61p+vvSlYI6eqLyol5WTl5NsUpSs5QUpSgFKUoBSlKAUpSgFKUoBSlKAYpippUAjFMVNKAjFMVNKAjFMVNKAjFMVNKAjFMVNKAjFMVNKAjFMVNKAjFTSlAf/9k="/>
          <p:cNvSpPr>
            <a:spLocks noChangeAspect="1" noChangeArrowheads="1"/>
          </p:cNvSpPr>
          <p:nvPr/>
        </p:nvSpPr>
        <p:spPr bwMode="auto">
          <a:xfrm>
            <a:off x="215900" y="-173038"/>
            <a:ext cx="1266825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19" y="4673502"/>
            <a:ext cx="2102799" cy="103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229600" cy="1143000"/>
          </a:xfrm>
        </p:spPr>
        <p:txBody>
          <a:bodyPr/>
          <a:lstStyle/>
          <a:p>
            <a:r>
              <a:rPr lang="es-MX" sz="4000" b="1" dirty="0" smtClean="0">
                <a:latin typeface="Arial" pitchFamily="34" charset="0"/>
                <a:cs typeface="Arial" pitchFamily="34" charset="0"/>
              </a:rPr>
              <a:t>Tecnología Hibrida</a:t>
            </a:r>
            <a:r>
              <a:rPr lang="es-MX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MX" sz="4000" dirty="0" smtClean="0">
                <a:latin typeface="Arial" pitchFamily="34" charset="0"/>
                <a:cs typeface="Arial" pitchFamily="34" charset="0"/>
              </a:rPr>
            </a:br>
            <a:endParaRPr lang="es-MX" sz="4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>
          <a:xfrm>
            <a:off x="1281113" y="1525588"/>
            <a:ext cx="7239000" cy="838200"/>
          </a:xfrm>
        </p:spPr>
        <p:txBody>
          <a:bodyPr/>
          <a:lstStyle/>
          <a:p>
            <a:r>
              <a:rPr lang="es-MX" sz="1800" dirty="0" smtClean="0">
                <a:latin typeface="Arial" pitchFamily="34" charset="0"/>
                <a:cs typeface="Arial" pitchFamily="34" charset="0"/>
              </a:rPr>
              <a:t>Nuestras instalaciones y procesos han sido diseñados para la protección y la sostenibilidad ambiental</a:t>
            </a:r>
          </a:p>
          <a:p>
            <a:endParaRPr lang="es-MX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8" name="Picture 6" descr="C:\Users\NIXON\Documents\NIXON\EZ STREET I.T.P\TRABAJOS REALIZADOS\CD\ITPAsphalt Plant\DSCN75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272626"/>
            <a:ext cx="3275040" cy="2000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H:\Imagenes ITP\Hybrid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285992"/>
            <a:ext cx="3505200" cy="396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18436" name="AutoShape 4" descr="data:image/jpeg;base64,/9j/4AAQSkZJRgABAQAAAQABAAD/2wBDAAkGBwgHBgkIBwgKCgkLDRYPDQwMDRsUFRAWIB0iIiAdHx8kKDQsJCYxJx8fLT0tMTU3Ojo6Iys/RD84QzQ5Ojf/2wBDAQoKCg0MDRoPDxo3JR8lNzc3Nzc3Nzc3Nzc3Nzc3Nzc3Nzc3Nzc3Nzc3Nzc3Nzc3Nzc3Nzc3Nzc3Nzc3Nzc3Nzf/wAARCAB4ANkDASIAAhEBAxEB/8QAHAAAAQUBAQEAAAAAAAAAAAAAAAMEBQYHAgEI/8QAVBAAAQMDAgIFBAoPBAcJAAAAAQIDBAAFEQYhEjEHE0FRgRQiYXEIFzI2kZKxs8LRFRYjN0JSVVZydZShwdPwVLLS4SRDRGJzhMMmMzQ1dIOio/H/xAAaAQACAwEBAAAAAAAAAAAAAAAABQEDBAIG/8QALBEAAgICAQMDAwQCAwAAAAAAAAECAwQRMRIhQQUTURQzUhVhcaEiMrHB8P/aAAwDAQACEQMRAD8A1DWerIWj7cxOuDEl5p58MJTHCSoKKVKz5ygMYSapx6ctN5x9jrtkf7rP8yvPZDkjR8EjYi4D5l2pO9PWDTdntTz+n4skyGkjZtAIISD2j011CEpvpjycznGEeqXBG+3lpz8nXb4jP8yj28tOfk67fEZ/mU2+3LTP5osfFb+qj7ctM/miz8Vv6qv+jv8AxKPrKPyHPt5ac/J12+Iz/Mo9vLTn5Ou3xGf5lNTrPTX5os/Eb+qrnY4Vhu9mZuSLFCaS6kqDamUkjBPbj0VXOiytbkjuvIqseosq3t5ac/J12+Iz/Mo9vLTn5Ou3xGf5lNTrPTQJH2os/Fb+qvftz0z+aLHxW/qqz6S/8Tj6yj8hz7eWnPyddviM/wAyj28tOfk67fEZ/mU1Os9M/mix8Vv6qkdPXywX26tQI+lIyFLBUpakNkISOZO3qHjUSxborbiTHLpk9KRNaL6QrXrCe/Dt8WaythoOqMhKACCcbcKjVxrI+jlpuP0u6wZYbS202nhQhAwEjiGwHZWuVnNAUV5mkZL6Y7RcczwggHFcTnGEXKT0kCW+wtmvM1DTZ5S8Wkr+5LTkEdu310im5FK2XuLiyzwkenNLZ+r0Qk0/BesebWywCjIHOo+33BDzKeJYKyopH+8Rz/j8FE6QhEhKFg4CeLYc96Y02wtgpxfZlLTi9MkM17mopMto+4fCT6TXXlTwOULCvAGrdHOyToqPTOdAHE0nnvvXabggnCkEH0b0aDY9opp5eyPdcQ8KUEuOf9an4agkXorhLqFe5Uk+o11mgD2iiigDK/ZEe86D+sB8y7XXSd739PfofQTXPsiPedB/WA+ZdrrpO97+nv0PoJrTh/fiZc37EjOByozR2GtCs9+0VHtUNmfaWnJTbCEvLMFKipQHnHPbv209utdaTUd/wIaq1Y9OSX8me5HfW4aCx9pML/hL+U0vbbLpm5QGJsSz29bD6AtBMVAOD3jGx9FTMaHHix0xorLbLCRhLbaQEjwpRlZatio61pjfExJVSct72j5v2BPrNAr6AOmLBzNlt2f/AEyPqrFdVSYUi/ylWyOyxDQrq20soCUnh2KsDvOd6YY2Wrn0pcC/JxXQuqT5IoVqXRFaA3BkXdwedIPVNHuQk7nxV8lZlCiuzpjESOkqdfcDaAO8nGfDn4V9EWuE3brfHhMDDTDYQnwqr1G3pgoLyW+m1dU+t+DMdAffj1p6vpCtYNZPoD78etPV9IVqzgJScEA42J7KSPgeCUtbiGSprHEN8HtFRUy4JfhraWkpcOCMbjY0hKVLYdLbriwk8jxbKplJeS22pbquBKRkqJyAK8f6h6nbZc6oJpa00/8Ao300LSbG0iQQtHFvwACuG3kcSkp78DHIcj/GqJdNRT7zcUW+0rSyCshDp2Kts7mnOmDPZuclm6iQHggONNqOyyDjIPI8xVEvT2q+qb764NsLYNqKRfrMpaprbKUe7SrLmfcb9neSM+qrDObS4trfKk55dxqqx56oEtshla0AEO9UQVIHfv6O7erQ24h5ZcbVxNqCeE94xT/0Nr6fXnf/ALYszPukc7CSsnOUkHvrMrxq+exPmeRONpityFx2ApriLhRstecjbi2HqrS9VTvsVYZ89CONxllRbR+MvGEjxUQKwq5BbTjcVaipcVsNuL/Gc5rPxifgr0mLUrZ6fAtybfahtclot+v5rGS9GSpPapt0p39RB+WplnX61Nofehy2Y5OA+UoWgkcxsQc+FVfStut98kLgSWeqcQ2FB1tRBWQd8irDqXTCW7BHYalIYjQypxSnRscjGSf6513OquM+ng5rslKPUSSekK1LVwrcWnbPEphxKR44xUhadTwLmhS4rrL6QcZYeCsegjmDWMNNrW51bIUpSjgADc1PW2w9Rqy0xnUjr2mTLeVw44MnCRnwVXN9MalvZbXNz8GuCaznPnDwrtNxbG4eUnf0imKQ242FtlKkn8JJyPhpGJHVPuaIjYwMcbiu5OayqSZY012ZcbatTkfrFL4ws5Sc52p3XDTaWm0toACUjAAruuToyv2RHvOg/rAfMu110ne9/T36H0E1z7Ij3nQf1gPmXa66Tve/p79D6Ca04f34mXN+xIzgV7kjtrwVoVouWgW7VDRcYrapiWUB8+SrOV8I4twN9809ttdaWot/wIaqlY2nJL+SR6I7wXYci0PK85g9Y1k80HmPA/LWidtZ9b9SaBtskSYDYjPYKQ4iI4Njz7OVaAlaVICkKyCMg0hyU/c6ulrfyP8AF7VqPUnr4K/ry8fYbTsh1tWJDv3FnffiV2+AyfCsJAAAHIVdulW7mbfUQGl5Yhp84DtcVz+AY+E1SOQpvgVdFW3yxRn2+5bpcIvvRLZzKu71zeQOqip4GyRnLiu71J/vVrYGBWc6P1bpqw2GPDXLd6/BW8UxlnKzueQ7OXhVysWoLdf23nLY6txLSglZW2pGCRntFLMxWSsc2noZ4ftxrUU1szzQH349aer6QrVJCVqRwtLCFH8LGayvQH349aer6QrVnASPNODjasUltaNpAzo0tClKeUl1HYriAPwGqlrcOIsEhbBWk+bxpBO6c71a7gWUrcQsrfdA905jCSewCoKY6xwLZU0nAT7kjbHprxGQq6cz/Bcc99/2NsdSlEx6OuS+6mJBDipClcQ6o+ft3Y+WrtcrvIFhjOvHyeU4gBxooVxZzg4xyyfl2p9Iu8ayNQ4sWClLiySWkp4E9uScbnx7qhJUKTcS7OuEt0LwM8KsNoyrzR6gflz6abdTyZKUo6S4+WUSk6OpR7v/AILA8m6MQOpZhJil5spC5ClKVk9xwBn4a0GAz1MNlvmUoAJ78DFVDRt9SqG1Y7kwRIQk8HE2SFkb8WeWe3erugYSB6Ka4VEKotw8mGVjsl1N7Kprxa5CrTaGUcbkmR1ykA4yhocR+FRQPE1lMq13Zt1UhyE8lXGVlaQFgKJyeWRWnXxbEzUk0SXywzGiJhpkD/VOPZJOezbg39NRSIsSUzb4zDSGnlz1NrdiLKEKQhO7iccgrCQR/Cm2Pe6t6XJlvoVutvgrOlr3IZ1BGROQwkOcSFPLa4FDYnc7bZFJay1M5epHk8dZEBpXmjl1qh+EfR3CpdyYtLEt8JVJS0p1IQ+2FJCFHDGDuokkp35Hzs7mo6XDt/Wx2uGKp6SFlJKVxCOHhyDkc8qHZjY91aI5FXX1OJW6bOnpUhPQ79pjzkmaVeVrVwtAtkpBPLlT2TJSq56luzix1aHWoaHM7YBSnn+kSKYMW1iz3lkzEyG1MJ6/hIC0KTjnkbgZyNwKnNJWNq56ObZuZdKpL3lLnAvhPGSVdnpJ29ArNluNu9eTTjdVTT+CPt2pFR0MIUX1sI4grq3U7523AOTjcjtzyq89H8pNymuS2lLKEtlJKxvuRtnwNU6boaOgKESe+rckJkISrB5+6ABq9dFdsct+nf8ASMdc46rjI5bE/XS6nG9qTaNV13uy6nyXSiiitJSZX7Ij3nQf1gPmXa66Tve/p79D6Ca59kR7zYP6wHzLtWq9W2yTNNQpWolcESHHS4XC6pAT5ozyO/qq7HsVdqk/BTkVuypwXkxCj1Vc7fO6KZ7rzTcmU2tpCl4dLyeIJGTw95x2cz2CvPsn0SEZEyXg8j1cr/DTb9Sq+GKP0275RTa17R2p206Hdkyl5ctiOqWFc1YA4PhyB66rUuT0VQkx1SZUpAfZS82cSTxIJIB2G3I1NwLboOVp24XCDKcdtjaQ5M6uQ6Sng84cSc8QI54xms+RlUXRSafJox8S+mTaaMvkPOSX3ZD54nXVlxZ71E5NJVclXXokTsqdKHrblf4ac3J/ortc1+FOlSW5DDhbcSBJUEqHMZAwavXqNKWtMzv025920UT1VqfQ3/5fcv8Ajp/u1DPyOiuPGiSXpUlLMsKLKsSSV8KuE7AZGCMVYdC6g0QJq7VpeW8qRIPWFtxt4Z4R3rG23pqjKza7anCKZoxMGyq1TkQugPvx609X0hWm3OWmHFU6o4OMJHeazLQH349af1+EKtuspSk8LAOwTn4aS5Fnt1tjzHq921RKxcLtLHXdS5wkk74337c1BuyH1PuPqcKFLIUrhUdyE4G/dzOO8+inMlRz8lRzoJScHfevPRS22l3Z6P6SHUpPhePB5bmkmcrj41HqlkLWckEnOKewnUKQ+ysBTb7akkdhyP8AMV5OQIkZt1JJc4Dk/wBeuolh1aMcJI7N60y76a8C70mlWK2Ul2b0XjQrZdU2XSVuMpKQojcb/wCRq9jf1VTOj9JUmU8eXFsR21Zbut5u1ylRsl7qiE4GSCe31jn4U3xY6qX7im2HtzcPjsZHeJ81d5uT8OdJa65908LO4KU8uJOdyUjzQB2CnNrut8Qz1hdhvuR0FbPlEfhXwqGVAgEEKIQTjPZUFMlPsOFqVDcaYbUOr+5JOQOLKSVDYEFI2/FFTNlfhyoEjhC0pcIbS2pXCgjJJIA7cEes5rWioayb85IYbbes7sfhbawuEvPGlK8o81QI91nG5r2RqqA7cmpMtziJYSw41KikAAKUcgo2B87tGPNFezCpEwtMzQtPnJ6xwJXgJVhKRjtyQcHs25VGXhhxJCLg1GdCz1ZcS5wqPGhG6dsKVnAznPPGAaAJPVE6PLYuUqC428JTTMKO424lWEk78jkEcSz4VfYLAgWxhnlhA+SscsERqVqaEyhhCcZWs9WUEjiOPRgApHhWyTnBwoA+CoAZSnSlClduDV8scbyS1RmsbhAKvWd6orDBmTo0cfhLGfVnetISAEgDkBtXLJR7RRRUEmV+yI95sH9YD5l2nvSfZLjfOjuEzakLddjll9xlv3TiEtkEAdpBIVjt4e+mXsiPebB/WA+ZdqxapvV3sOlLbPs1s8v4Az5SkZKkNYBUQkbnljPZnOCKAKlojVmlboq3WS8WNi33KOnydkOsgNqUpPAUgnzgVA4wob55mmt5s9ub6crNAbgxkQ3IoK2EtgIUeB85KeR3A+AUxvFxPSTrGxqsdmmRfJXUqlSZDYThIWlRyUkjACTjO5JqwXuO+rp8skhLDpYTE3dCDwj7m/zPIcx8NAEJqly0WPplgKuDbLFpjwgHEdXlCUlt0AcIH4xHZzqPsDAfY6RLpaIrkexO299DAWgpCjgkAZ5YGTjsCgNqnNX2QXvpnYhy47qoMmAWnHgg8KD1TpB4uQIVwkemmdmm3W06Y1Toi9MPrdjw5AgPBo8CxwHzEkDBzspO+fOI7KAGOhNUaat9lh2y56YkTpfXLSqWmK2pB4nCR5xOdgQPA0kxerTZOkTU795s710acfUhDbTSHOBXFknCiMZHbUpoXpBGmNMxrRI03eZDrS3FFxpjzTxLUoYzv248Kb2zULmkekTVE6RZblNalOqQgx2CeSs5ydsUElxuaLFfOjCdeINlaiJTDkFhDzCEuNFKlA8s4yQTXvQnbIJ0bDuBhseWdc+Ov4Bx46xQ58+VSFzvR1L0YXaezBkxS9EfQmO8n7oCMjkO+oLo5usyxaDtDQtzjinpT4UleUFI6w4AGPdHOw/oBAloD78etPV9IVY9YpJmE96RVc0B9+LWf9fhCrfrJkgNvDtGPGsedFypejbgSUb1soUjcn11HS8hBAqTfIKjTCQnPhSKHJ6jQjcpaZL4ABW0lOAe81Ho4gRk7A05U0T6aENkkJABzsK1plVNcaYKEeEaB0fEJtihncuK/hUrrC8Lsmn35rBbLwUlCAsZBJPaO3aktK202+A2hZBVgqX6zvUrPYYlxwxKYbeaO5bcQFA+Bp7jpQhFSXB5PLl7lk3B8lMTe56ksfZG0RJBeCdo7pSrJBJHCoYGADnzttt6cNSdPPshyRbpUJKW0uEuMebwqGxKkkgeOKU+12z8RUzHm24g5HUOuNpznnwglPP0U1n6VMyFJajX5TnXBCSl1KThKTxY83Hbjf0Vt3TL9jBq6P7jFGl9OXiaXIc9vzFcXVh7fPpSagtU6PuTF0cctsrrAUj7mdh3/wBGpybYr4tCBJhQ5qA91iy27hR3J80KAxzA3OMDFQVyEi2x1qjQ7rBkAAJ81ZQrcDJIKk5wMns3qXRF/wCrJVst6khPRNplwru/Lujaku8AQhR3GAKvbpQ63kHf001speesUR2atTjzjQUtSgAST6hSD0tDZISr3PPFZZLT0Xp7RNaUZLl/Wo+5ZZ4/E7fXV5FVXQLC1W964Og8UpeEZ/ETsP35q1VyzpBRRRUEmW+yFTx6Rt6c44rkkZ/9p2oCL01zo8RlkaeYUlpCUcXlihnAx+JVh9kB71bb+s0/NO1Q7Hb0XHo6lMolRY8lyWOFUlfAnAUk7qwe7HjVVtntpNllcOttE8jpumAHq9MxgOZxMI/6ddHpxnA4VptgHuMxQ/6dQNlsSbRYNUOy59ufWu3qDSYjxcwQlzn5oxnI+CvbLDt2sLHEZuMtMabanEpfcXnLsc8znvwnn3p9NVvJitvwixUppfLJ0dOM8gcOm2CCMjExW4+JQenGekDOm2BnlmYrf/4VFacuka865d6nq2LXFhONxEkYGApACvH9wArqOp9uwXt++3KDd2uqKWWIRS6UHfcqCRgcjk8sZrl5DT018f2dKiLW02Sft4TyARpxgg8sTFf4KB05TirhGnWCru8tVn+5ULGE9vRVhYskppq4PuuBfEUZKfPOPOBGeRpwp23SdZaeZTIjvTWGli4SGE4bK+Ejh5b78Xq8aPqWt9uN/wBEezHt3+CSHThPUcDTbBPomK/l14vpxmpIC9OMJJ5Zmq3/APrqFtslEdjXE9p1Lb7LqxGOAclPEARnwpHRtyXqOXJs+oVNyIzsdS0uraSlTagQBgpA79u0EVPvvTeuy5I9mPZb7ssnQ7clXnpC1FdFtBlcxgOqbSriCcqG2e3l3Vr1yhonRVsL2yNldxrEugAcOqbsniC+GGBxDkrDmM+Nbua0tKS0ynbjLa5MivEF2DLW04OHBOO4iota+w7H01sVys8K5NqTJZSVEYCxsoeo1QNQ6KnxELftyvLGwf8Aukpw5j1cj/W1J7cGcZbj3R6DG9SrmlGzsyr4CqmdMW0SZxkOjLMccROOavwR8pqJVab626W1WWcVAcR4W87H0jbw51c9PteTwGmV8yeNYPf/AF8lWYuLJ2JyXZBn5kI1OMHtss0chLac865lOlIKw2V8tk9vw0gXk9+PRUe9eA1JW0lAcKCAUocTxeKTinGjzYs/NK+HhW9FVnHCtgkK9ff8PbSalKfTjEGQlQ3KFFJI/fTfy0rJDcl1gqOQmQ3kDGSQK4CitIUGIklZ2Kml8KiMHJ3/AK3o0A5joJWEdTLjKPIhXEjb09n+dLNtOI4use6zPI8OMD+NMWVFTgbb8uirIPPdJ7TzyO+n7YWlsB1zrF75Vw4z4UAMbgQhlQzjAxVbbt7t0uDFvieaXSeM9iUDmTU3fZCGQkLVjj2AqGtlwXbrqxcGCFBvIcQD7ps4yPX2+FQwNXhx2osZuOwnhaaSEoHoFLVy0oLQFpOUqGQfRXVcnQUUUUAZf7IH3q239Zp+adrJGETpGnPI2IbzjSnivrABwnf1+itb9kAf+yltx+U0/NO1jTDrLWnZLIWgPypTaVJ4t0oSCc+rPy1VauyLan3Y4htS4FpuKfInUtS2eEr4cDGDv++urazcIDUxCoMkGWz1acJx2K8f/wAp/MkQDf4j61QFxGVto65EjiXwpTtlAVgAK7cU2iPIhT7pPflxXlqadLSESAvrFKOBnBzy7OeM1n22n25NGtNPfA208ZUWR5S3FecDrSkoLac5AI4serb4aUtj/kSFJtcSUt6UhSEFeCClJIJ2HZmpFi7xIcCE7H6ltxphv7i2ong43ApxO5JyAkZr25SIKo86FbZkVKiygNOKdCUlKnSpaQrkDg4qHJuT3HkmKUY/4sjHpU1iFEjtxnm3LYQ4oqTgJzsD6jypWHJekXs3ODEkOFIIdCE7BRGPkpzcpUSZa5MaJMj9YlMeOFuvJb6xLfnFQ4iMjJwKSgORWolpSuew23EkOOyx1w41KCspKQPdZGwx2ULtFvXcO/Ulvt2/oStrz77FybTDkutyXlFwtpxjJ5HPb6K4ZkuW5nq7ZCfbelgtoeX7o8weH0g5/jTuY7BurcFJntRowU87IQHUpdS4pRVsk8zvzA7aYNXDqdMJYDqfKHJCgE5ytptSfO9WTtn01MVvx5IcteeC9dAbLjOpLiVtFCVQhwk9uF9lbpWEex/J+2a6Z5eRJ/v1u9bTG+QrzFe0UEEbfjJFtdTCbUt1eEDh/BB5nwFUHF5PEmLCWhtJx1i0kfuIrUKK6T0Q0ZRLkz4MVPA+hL6VcSy82VBQ32GCMb4+Cm32dkr/APF21iQnBOWzg8uWFDt9day/FYkp4ZDDTqe5aAflpubPb+yGyP0U4+SjqDRnLdztvWeTtrkxy5w+clKuEeOCBjtzSzKoMlxaWJ8WS4nYjZKgd8ZKcdxq5yNLW50HhQUE8j7rHw1C3LSAQyoNMNy0kYUkjzj4HapTTIGQRLjgFIeIGRhCwtPLY4Vvz9PZTm3vvONq69RUQcAlsoPrx40wct8qI4p8PSoylE54gVJyc7lJ27f3CkTOuDL44OpmNE43BZUjnk77EcvT66kBXUDfGptzGRjhO1RNtiplXqJDUoIbdVvnceqrHKSh9lSeIH1mq4UmPLbcUopcaIUkio0Qa82kISEpGAkYFdU3t8gSoTL4/DSDTiuDsKKKKAIbVGmLZqmE1Du6HVstPB5IbcKDxBJTzHoUarPtPaP7Y0w/8459dFFAAOh7R4/2aZ+2OfXR7T2j/wCzTP2xz66KKAD2ntH4x5NM/bHPro9p7SHZGmD/AJxz66KKAPfaf0h/Z5me/wAsc+uvPae0f/Zpn7Y59dFFAB7T2j/7NM/bHNv30Hoe0ef9mmftjn10UUATOmNC2PS0x6XaGn0OvN9WsuPqWCM57as1FFABRRRQAUUUUAFFFFABXhFFFABgU0ftkN/Jcjoye1Iwf3UUUARcnS8VwHqXXGx3HBAqLkaSfIIStDg/Swf3iiip6mRos1mjORLc1HdGFIyOeds0+ooqCQooooA//9k="/>
          <p:cNvSpPr>
            <a:spLocks noChangeAspect="1" noChangeArrowheads="1"/>
          </p:cNvSpPr>
          <p:nvPr/>
        </p:nvSpPr>
        <p:spPr bwMode="auto">
          <a:xfrm>
            <a:off x="63500" y="-458788"/>
            <a:ext cx="17049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438" name="AutoShape 6" descr="data:image/jpeg;base64,/9j/4AAQSkZJRgABAQAAAQABAAD/2wBDAAkGBwgHBgkIBwgKCgkLDRYPDQwMDRsUFRAWIB0iIiAdHx8kKDQsJCYxJx8fLT0tMTU3Ojo6Iys/RD84QzQ5Ojf/2wBDAQoKCg0MDRoPDxo3JR8lNzc3Nzc3Nzc3Nzc3Nzc3Nzc3Nzc3Nzc3Nzc3Nzc3Nzc3Nzc3Nzc3Nzc3Nzc3Nzc3Nzf/wAARCAB4ANkDASIAAhEBAxEB/8QAHAAAAQUBAQEAAAAAAAAAAAAAAAMEBQYHAgEI/8QAVBAAAQMDAgIFBAoPBAcJAAAAAQIDBAAFEQYhEjEHE0FRgRQiYXEIFzI2kZKxs8LRFRYjN0JSVVZydZShwdPwVLLS4SRDRGJzhMMmMzQ1dIOio/H/xAAaAQACAwEBAAAAAAAAAAAAAAAABQEDBAIG/8QALBEAAgICAQMDAwQCAwAAAAAAAAECAwQRMRIhQQUTURQzUhVhcaEiMrHB8P/aAAwDAQACEQMRAD8A1DWerIWj7cxOuDEl5p58MJTHCSoKKVKz5ygMYSapx6ctN5x9jrtkf7rP8yvPZDkjR8EjYi4D5l2pO9PWDTdntTz+n4skyGkjZtAIISD2j011CEpvpjycznGEeqXBG+3lpz8nXb4jP8yj28tOfk67fEZ/mU2+3LTP5osfFb+qj7ctM/miz8Vv6qv+jv8AxKPrKPyHPt5ac/J12+Iz/Mo9vLTn5Ou3xGf5lNTrPTX5os/Eb+qrnY4Vhu9mZuSLFCaS6kqDamUkjBPbj0VXOiytbkjuvIqseosq3t5ac/J12+Iz/Mo9vLTn5Ou3xGf5lNTrPTQJH2os/Fb+qvftz0z+aLHxW/qqz6S/8Tj6yj8hz7eWnPyddviM/wAyj28tOfk67fEZ/mU1Os9M/mix8Vv6qkdPXywX26tQI+lIyFLBUpakNkISOZO3qHjUSxborbiTHLpk9KRNaL6QrXrCe/Dt8WaythoOqMhKACCcbcKjVxrI+jlpuP0u6wZYbS202nhQhAwEjiGwHZWuVnNAUV5mkZL6Y7RcczwggHFcTnGEXKT0kCW+wtmvM1DTZ5S8Wkr+5LTkEdu310im5FK2XuLiyzwkenNLZ+r0Qk0/BesebWywCjIHOo+33BDzKeJYKyopH+8Rz/j8FE6QhEhKFg4CeLYc96Y02wtgpxfZlLTi9MkM17mopMto+4fCT6TXXlTwOULCvAGrdHOyToqPTOdAHE0nnvvXabggnCkEH0b0aDY9opp5eyPdcQ8KUEuOf9an4agkXorhLqFe5Uk+o11mgD2iiigDK/ZEe86D+sB8y7XXSd739PfofQTXPsiPedB/WA+ZdrrpO97+nv0PoJrTh/fiZc37EjOByozR2GtCs9+0VHtUNmfaWnJTbCEvLMFKipQHnHPbv209utdaTUd/wIaq1Y9OSX8me5HfW4aCx9pML/hL+U0vbbLpm5QGJsSz29bD6AtBMVAOD3jGx9FTMaHHix0xorLbLCRhLbaQEjwpRlZatio61pjfExJVSct72j5v2BPrNAr6AOmLBzNlt2f/AEyPqrFdVSYUi/ylWyOyxDQrq20soCUnh2KsDvOd6YY2Wrn0pcC/JxXQuqT5IoVqXRFaA3BkXdwedIPVNHuQk7nxV8lZlCiuzpjESOkqdfcDaAO8nGfDn4V9EWuE3brfHhMDDTDYQnwqr1G3pgoLyW+m1dU+t+DMdAffj1p6vpCtYNZPoD78etPV9IVqzgJScEA42J7KSPgeCUtbiGSprHEN8HtFRUy4JfhraWkpcOCMbjY0hKVLYdLbriwk8jxbKplJeS22pbquBKRkqJyAK8f6h6nbZc6oJpa00/8Ao300LSbG0iQQtHFvwACuG3kcSkp78DHIcj/GqJdNRT7zcUW+0rSyCshDp2Kts7mnOmDPZuclm6iQHggONNqOyyDjIPI8xVEvT2q+qb764NsLYNqKRfrMpaprbKUe7SrLmfcb9neSM+qrDObS4trfKk55dxqqx56oEtshla0AEO9UQVIHfv6O7erQ24h5ZcbVxNqCeE94xT/0Nr6fXnf/ALYszPukc7CSsnOUkHvrMrxq+exPmeRONpityFx2ApriLhRstecjbi2HqrS9VTvsVYZ89CONxllRbR+MvGEjxUQKwq5BbTjcVaipcVsNuL/Gc5rPxifgr0mLUrZ6fAtybfahtclot+v5rGS9GSpPapt0p39RB+WplnX61Nofehy2Y5OA+UoWgkcxsQc+FVfStut98kLgSWeqcQ2FB1tRBWQd8irDqXTCW7BHYalIYjQypxSnRscjGSf6513OquM+ng5rslKPUSSekK1LVwrcWnbPEphxKR44xUhadTwLmhS4rrL6QcZYeCsegjmDWMNNrW51bIUpSjgADc1PW2w9Rqy0xnUjr2mTLeVw44MnCRnwVXN9MalvZbXNz8GuCaznPnDwrtNxbG4eUnf0imKQ242FtlKkn8JJyPhpGJHVPuaIjYwMcbiu5OayqSZY012ZcbatTkfrFL4ws5Sc52p3XDTaWm0toACUjAAruuToyv2RHvOg/rAfMu110ne9/T36H0E1z7Ij3nQf1gPmXa66Tve/p79D6Ca04f34mXN+xIzgV7kjtrwVoVouWgW7VDRcYrapiWUB8+SrOV8I4twN9809ttdaWot/wIaqlY2nJL+SR6I7wXYci0PK85g9Y1k80HmPA/LWidtZ9b9SaBtskSYDYjPYKQ4iI4Njz7OVaAlaVICkKyCMg0hyU/c6ulrfyP8AF7VqPUnr4K/ry8fYbTsh1tWJDv3FnffiV2+AyfCsJAAAHIVdulW7mbfUQGl5Yhp84DtcVz+AY+E1SOQpvgVdFW3yxRn2+5bpcIvvRLZzKu71zeQOqip4GyRnLiu71J/vVrYGBWc6P1bpqw2GPDXLd6/BW8UxlnKzueQ7OXhVysWoLdf23nLY6txLSglZW2pGCRntFLMxWSsc2noZ4ftxrUU1szzQH349aer6QrVJCVqRwtLCFH8LGayvQH349aer6QrVnASPNODjasUltaNpAzo0tClKeUl1HYriAPwGqlrcOIsEhbBWk+bxpBO6c71a7gWUrcQsrfdA905jCSewCoKY6xwLZU0nAT7kjbHprxGQq6cz/Bcc99/2NsdSlEx6OuS+6mJBDipClcQ6o+ft3Y+WrtcrvIFhjOvHyeU4gBxooVxZzg4xyyfl2p9Iu8ayNQ4sWClLiySWkp4E9uScbnx7qhJUKTcS7OuEt0LwM8KsNoyrzR6gflz6abdTyZKUo6S4+WUSk6OpR7v/AILA8m6MQOpZhJil5spC5ClKVk9xwBn4a0GAz1MNlvmUoAJ78DFVDRt9SqG1Y7kwRIQk8HE2SFkb8WeWe3erugYSB6Ka4VEKotw8mGVjsl1N7Kprxa5CrTaGUcbkmR1ykA4yhocR+FRQPE1lMq13Zt1UhyE8lXGVlaQFgKJyeWRWnXxbEzUk0SXywzGiJhpkD/VOPZJOezbg39NRSIsSUzb4zDSGnlz1NrdiLKEKQhO7iccgrCQR/Cm2Pe6t6XJlvoVutvgrOlr3IZ1BGROQwkOcSFPLa4FDYnc7bZFJay1M5epHk8dZEBpXmjl1qh+EfR3CpdyYtLEt8JVJS0p1IQ+2FJCFHDGDuokkp35Hzs7mo6XDt/Wx2uGKp6SFlJKVxCOHhyDkc8qHZjY91aI5FXX1OJW6bOnpUhPQ79pjzkmaVeVrVwtAtkpBPLlT2TJSq56luzix1aHWoaHM7YBSnn+kSKYMW1iz3lkzEyG1MJ6/hIC0KTjnkbgZyNwKnNJWNq56ObZuZdKpL3lLnAvhPGSVdnpJ29ArNluNu9eTTjdVTT+CPt2pFR0MIUX1sI4grq3U7523AOTjcjtzyq89H8pNymuS2lLKEtlJKxvuRtnwNU6boaOgKESe+rckJkISrB5+6ABq9dFdsct+nf8ASMdc46rjI5bE/XS6nG9qTaNV13uy6nyXSiiitJSZX7Ij3nQf1gPmXa66Tve/p79D6Ca59kR7zYP6wHzLtWq9W2yTNNQpWolcESHHS4XC6pAT5ozyO/qq7HsVdqk/BTkVuypwXkxCj1Vc7fO6KZ7rzTcmU2tpCl4dLyeIJGTw95x2cz2CvPsn0SEZEyXg8j1cr/DTb9Sq+GKP0275RTa17R2p206Hdkyl5ctiOqWFc1YA4PhyB66rUuT0VQkx1SZUpAfZS82cSTxIJIB2G3I1NwLboOVp24XCDKcdtjaQ5M6uQ6Sng84cSc8QI54xms+RlUXRSafJox8S+mTaaMvkPOSX3ZD54nXVlxZ71E5NJVclXXokTsqdKHrblf4ac3J/ortc1+FOlSW5DDhbcSBJUEqHMZAwavXqNKWtMzv025920UT1VqfQ3/5fcv8Ajp/u1DPyOiuPGiSXpUlLMsKLKsSSV8KuE7AZGCMVYdC6g0QJq7VpeW8qRIPWFtxt4Z4R3rG23pqjKza7anCKZoxMGyq1TkQugPvx609X0hWm3OWmHFU6o4OMJHeazLQH349af1+EKtuspSk8LAOwTn4aS5Fnt1tjzHq921RKxcLtLHXdS5wkk74337c1BuyH1PuPqcKFLIUrhUdyE4G/dzOO8+inMlRz8lRzoJScHfevPRS22l3Z6P6SHUpPhePB5bmkmcrj41HqlkLWckEnOKewnUKQ+ysBTb7akkdhyP8AMV5OQIkZt1JJc4Dk/wBeuolh1aMcJI7N60y76a8C70mlWK2Ul2b0XjQrZdU2XSVuMpKQojcb/wCRq9jf1VTOj9JUmU8eXFsR21Zbut5u1ylRsl7qiE4GSCe31jn4U3xY6qX7im2HtzcPjsZHeJ81d5uT8OdJa65908LO4KU8uJOdyUjzQB2CnNrut8Qz1hdhvuR0FbPlEfhXwqGVAgEEKIQTjPZUFMlPsOFqVDcaYbUOr+5JOQOLKSVDYEFI2/FFTNlfhyoEjhC0pcIbS2pXCgjJJIA7cEes5rWioayb85IYbbes7sfhbawuEvPGlK8o81QI91nG5r2RqqA7cmpMtziJYSw41KikAAKUcgo2B87tGPNFezCpEwtMzQtPnJ6xwJXgJVhKRjtyQcHs25VGXhhxJCLg1GdCz1ZcS5wqPGhG6dsKVnAznPPGAaAJPVE6PLYuUqC428JTTMKO424lWEk78jkEcSz4VfYLAgWxhnlhA+SscsERqVqaEyhhCcZWs9WUEjiOPRgApHhWyTnBwoA+CoAZSnSlClduDV8scbyS1RmsbhAKvWd6orDBmTo0cfhLGfVnetISAEgDkBtXLJR7RRRUEmV+yI95sH9YD5l2nvSfZLjfOjuEzakLddjll9xlv3TiEtkEAdpBIVjt4e+mXsiPebB/WA+ZdqxapvV3sOlLbPs1s8v4Az5SkZKkNYBUQkbnljPZnOCKAKlojVmlboq3WS8WNi33KOnydkOsgNqUpPAUgnzgVA4wob55mmt5s9ub6crNAbgxkQ3IoK2EtgIUeB85KeR3A+AUxvFxPSTrGxqsdmmRfJXUqlSZDYThIWlRyUkjACTjO5JqwXuO+rp8skhLDpYTE3dCDwj7m/zPIcx8NAEJqly0WPplgKuDbLFpjwgHEdXlCUlt0AcIH4xHZzqPsDAfY6RLpaIrkexO299DAWgpCjgkAZ5YGTjsCgNqnNX2QXvpnYhy47qoMmAWnHgg8KD1TpB4uQIVwkemmdmm3W06Y1Toi9MPrdjw5AgPBo8CxwHzEkDBzspO+fOI7KAGOhNUaat9lh2y56YkTpfXLSqWmK2pB4nCR5xOdgQPA0kxerTZOkTU795s710acfUhDbTSHOBXFknCiMZHbUpoXpBGmNMxrRI03eZDrS3FFxpjzTxLUoYzv248Kb2zULmkekTVE6RZblNalOqQgx2CeSs5ydsUElxuaLFfOjCdeINlaiJTDkFhDzCEuNFKlA8s4yQTXvQnbIJ0bDuBhseWdc+Ov4Bx46xQ58+VSFzvR1L0YXaezBkxS9EfQmO8n7oCMjkO+oLo5usyxaDtDQtzjinpT4UleUFI6w4AGPdHOw/oBAloD78etPV9IVY9YpJmE96RVc0B9+LWf9fhCrfrJkgNvDtGPGsedFypejbgSUb1soUjcn11HS8hBAqTfIKjTCQnPhSKHJ6jQjcpaZL4ABW0lOAe81Ho4gRk7A05U0T6aENkkJABzsK1plVNcaYKEeEaB0fEJtihncuK/hUrrC8Lsmn35rBbLwUlCAsZBJPaO3aktK202+A2hZBVgqX6zvUrPYYlxwxKYbeaO5bcQFA+Bp7jpQhFSXB5PLl7lk3B8lMTe56ksfZG0RJBeCdo7pSrJBJHCoYGADnzttt6cNSdPPshyRbpUJKW0uEuMebwqGxKkkgeOKU+12z8RUzHm24g5HUOuNpznnwglPP0U1n6VMyFJajX5TnXBCSl1KThKTxY83Hbjf0Vt3TL9jBq6P7jFGl9OXiaXIc9vzFcXVh7fPpSagtU6PuTF0cctsrrAUj7mdh3/wBGpybYr4tCBJhQ5qA91iy27hR3J80KAxzA3OMDFQVyEi2x1qjQ7rBkAAJ81ZQrcDJIKk5wMns3qXRF/wCrJVst6khPRNplwru/Lujaku8AQhR3GAKvbpQ63kHf001speesUR2atTjzjQUtSgAST6hSD0tDZISr3PPFZZLT0Xp7RNaUZLl/Wo+5ZZ4/E7fXV5FVXQLC1W964Og8UpeEZ/ETsP35q1VyzpBRRRUEmW+yFTx6Rt6c44rkkZ/9p2oCL01zo8RlkaeYUlpCUcXlihnAx+JVh9kB71bb+s0/NO1Q7Hb0XHo6lMolRY8lyWOFUlfAnAUk7qwe7HjVVtntpNllcOttE8jpumAHq9MxgOZxMI/6ddHpxnA4VptgHuMxQ/6dQNlsSbRYNUOy59ufWu3qDSYjxcwQlzn5oxnI+CvbLDt2sLHEZuMtMabanEpfcXnLsc8znvwnn3p9NVvJitvwixUppfLJ0dOM8gcOm2CCMjExW4+JQenGekDOm2BnlmYrf/4VFacuka865d6nq2LXFhONxEkYGApACvH9wArqOp9uwXt++3KDd2uqKWWIRS6UHfcqCRgcjk8sZrl5DT018f2dKiLW02Sft4TyARpxgg8sTFf4KB05TirhGnWCru8tVn+5ULGE9vRVhYskppq4PuuBfEUZKfPOPOBGeRpwp23SdZaeZTIjvTWGli4SGE4bK+Ejh5b78Xq8aPqWt9uN/wBEezHt3+CSHThPUcDTbBPomK/l14vpxmpIC9OMJJ5Zmq3/APrqFtslEdjXE9p1Lb7LqxGOAclPEARnwpHRtyXqOXJs+oVNyIzsdS0uraSlTagQBgpA79u0EVPvvTeuy5I9mPZb7ssnQ7clXnpC1FdFtBlcxgOqbSriCcqG2e3l3Vr1yhonRVsL2yNldxrEugAcOqbsniC+GGBxDkrDmM+Nbua0tKS0ynbjLa5MivEF2DLW04OHBOO4iota+w7H01sVys8K5NqTJZSVEYCxsoeo1QNQ6KnxELftyvLGwf8Aukpw5j1cj/W1J7cGcZbj3R6DG9SrmlGzsyr4CqmdMW0SZxkOjLMccROOavwR8pqJVab626W1WWcVAcR4W87H0jbw51c9PteTwGmV8yeNYPf/AF8lWYuLJ2JyXZBn5kI1OMHtss0chLac865lOlIKw2V8tk9vw0gXk9+PRUe9eA1JW0lAcKCAUocTxeKTinGjzYs/NK+HhW9FVnHCtgkK9ff8PbSalKfTjEGQlQ3KFFJI/fTfy0rJDcl1gqOQmQ3kDGSQK4CitIUGIklZ2Kml8KiMHJ3/AK3o0A5joJWEdTLjKPIhXEjb09n+dLNtOI4use6zPI8OMD+NMWVFTgbb8uirIPPdJ7TzyO+n7YWlsB1zrF75Vw4z4UAMbgQhlQzjAxVbbt7t0uDFvieaXSeM9iUDmTU3fZCGQkLVjj2AqGtlwXbrqxcGCFBvIcQD7ps4yPX2+FQwNXhx2osZuOwnhaaSEoHoFLVy0oLQFpOUqGQfRXVcnQUUUUAZf7IH3q239Zp+adrJGETpGnPI2IbzjSnivrABwnf1+itb9kAf+yltx+U0/NO1jTDrLWnZLIWgPypTaVJ4t0oSCc+rPy1VauyLan3Y4htS4FpuKfInUtS2eEr4cDGDv++urazcIDUxCoMkGWz1acJx2K8f/wAp/MkQDf4j61QFxGVto65EjiXwpTtlAVgAK7cU2iPIhT7pPflxXlqadLSESAvrFKOBnBzy7OeM1n22n25NGtNPfA208ZUWR5S3FecDrSkoLac5AI4serb4aUtj/kSFJtcSUt6UhSEFeCClJIJ2HZmpFi7xIcCE7H6ltxphv7i2ong43ApxO5JyAkZr25SIKo86FbZkVKiygNOKdCUlKnSpaQrkDg4qHJuT3HkmKUY/4sjHpU1iFEjtxnm3LYQ4oqTgJzsD6jypWHJekXs3ODEkOFIIdCE7BRGPkpzcpUSZa5MaJMj9YlMeOFuvJb6xLfnFQ4iMjJwKSgORWolpSuew23EkOOyx1w41KCspKQPdZGwx2ULtFvXcO/Ulvt2/oStrz77FybTDkutyXlFwtpxjJ5HPb6K4ZkuW5nq7ZCfbelgtoeX7o8weH0g5/jTuY7BurcFJntRowU87IQHUpdS4pRVsk8zvzA7aYNXDqdMJYDqfKHJCgE5ytptSfO9WTtn01MVvx5IcteeC9dAbLjOpLiVtFCVQhwk9uF9lbpWEex/J+2a6Z5eRJ/v1u9bTG+QrzFe0UEEbfjJFtdTCbUt1eEDh/BB5nwFUHF5PEmLCWhtJx1i0kfuIrUKK6T0Q0ZRLkz4MVPA+hL6VcSy82VBQ32GCMb4+Cm32dkr/APF21iQnBOWzg8uWFDt9day/FYkp4ZDDTqe5aAflpubPb+yGyP0U4+SjqDRnLdztvWeTtrkxy5w+clKuEeOCBjtzSzKoMlxaWJ8WS4nYjZKgd8ZKcdxq5yNLW50HhQUE8j7rHw1C3LSAQyoNMNy0kYUkjzj4HapTTIGQRLjgFIeIGRhCwtPLY4Vvz9PZTm3vvONq69RUQcAlsoPrx40wct8qI4p8PSoylE54gVJyc7lJ27f3CkTOuDL44OpmNE43BZUjnk77EcvT66kBXUDfGptzGRjhO1RNtiplXqJDUoIbdVvnceqrHKSh9lSeIH1mq4UmPLbcUopcaIUkio0Qa82kISEpGAkYFdU3t8gSoTL4/DSDTiuDsKKKKAIbVGmLZqmE1Du6HVstPB5IbcKDxBJTzHoUarPtPaP7Y0w/8459dFFAAOh7R4/2aZ+2OfXR7T2j/wCzTP2xz66KKAD2ntH4x5NM/bHPro9p7SHZGmD/AJxz66KKAPfaf0h/Z5me/wAsc+uvPae0f/Zpn7Y59dFFAB7T2j/7NM/bHNv30Hoe0ef9mmftjn10UUATOmNC2PS0x6XaGn0OvN9WsuPqWCM57as1FFABRRRQAUUUUAFFFFABXhFFFABgU0ftkN/Jcjoye1Iwf3UUUARcnS8VwHqXXGx3HBAqLkaSfIIStDg/Swf3iiip6mRos1mjORLc1HdGFIyOeds0+ooqCQooooA//9k="/>
          <p:cNvSpPr>
            <a:spLocks noChangeAspect="1" noChangeArrowheads="1"/>
          </p:cNvSpPr>
          <p:nvPr/>
        </p:nvSpPr>
        <p:spPr bwMode="auto">
          <a:xfrm>
            <a:off x="63500" y="-458788"/>
            <a:ext cx="1704975" cy="942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8440" name="Picture 8" descr="http://www.warehousenews.co.uk/wp-content/uploads/2009/06/hybrid-magazine-graphi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48" y="4500570"/>
            <a:ext cx="3286148" cy="2002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192" y="1484784"/>
            <a:ext cx="79248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b="1" dirty="0" smtClean="0">
                <a:latin typeface="Arial" pitchFamily="34" charset="0"/>
                <a:cs typeface="Arial" pitchFamily="34" charset="0"/>
              </a:rPr>
            </a:br>
            <a:r>
              <a:rPr lang="es-CO" b="1" dirty="0" smtClean="0">
                <a:latin typeface="Arial" pitchFamily="34" charset="0"/>
                <a:cs typeface="Arial" pitchFamily="34" charset="0"/>
              </a:rPr>
              <a:t>Asfalto  EZ STREET®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endParaRPr lang="es-CO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03174" y="2585224"/>
            <a:ext cx="8556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/>
              <a:t>EZ STREET® es un producto especialmente diseñado para el mantenimiento vial </a:t>
            </a:r>
            <a:r>
              <a:rPr lang="es-CO" sz="2000" dirty="0" smtClean="0"/>
              <a:t>donde las </a:t>
            </a:r>
            <a:r>
              <a:rPr lang="es-CO" sz="2000" dirty="0"/>
              <a:t>reparaciones son  de manera permanente en  baches, deformaciones y cortes de servicios </a:t>
            </a:r>
            <a:r>
              <a:rPr lang="es-CO" sz="2000" dirty="0" smtClean="0"/>
              <a:t>públicos </a:t>
            </a:r>
            <a:r>
              <a:rPr lang="es-CO" sz="2000" dirty="0"/>
              <a:t>tanto en vías vehiculares como en ciclorutas.</a:t>
            </a:r>
          </a:p>
          <a:p>
            <a:pPr algn="just"/>
            <a:r>
              <a:rPr lang="es-CO" sz="2000" dirty="0"/>
              <a:t> </a:t>
            </a:r>
          </a:p>
          <a:p>
            <a:pPr algn="just"/>
            <a:r>
              <a:rPr lang="es-CO" sz="2000" dirty="0"/>
              <a:t>EZ STREET® se produce en caliente, como las mezclas tradicionales, cuidadosamente elaborado que empieza desde la selección de sus agregados hasta su empaque en bolsas de 25 Kgs.</a:t>
            </a:r>
            <a:endParaRPr lang="es-CO" sz="2400" dirty="0"/>
          </a:p>
          <a:p>
            <a:r>
              <a:rPr lang="es-CO" sz="20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3511" y="980728"/>
            <a:ext cx="8628967" cy="762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sz="32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s-CO" sz="3200" b="1" dirty="0" smtClean="0">
                <a:latin typeface="Arial" pitchFamily="34" charset="0"/>
                <a:cs typeface="Arial" pitchFamily="34" charset="0"/>
              </a:rPr>
            </a:br>
            <a:r>
              <a:rPr lang="es-CO" sz="3200" b="1" dirty="0" smtClean="0">
                <a:latin typeface="Arial" pitchFamily="34" charset="0"/>
                <a:cs typeface="Arial" pitchFamily="34" charset="0"/>
              </a:rPr>
              <a:t>Ventajas de EZ STREET®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 smtClean="0">
                <a:latin typeface="Arial" pitchFamily="34" charset="0"/>
                <a:cs typeface="Arial" pitchFamily="34" charset="0"/>
              </a:rPr>
            </a:br>
            <a:endParaRPr lang="es-CO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467544" y="1908115"/>
            <a:ext cx="84249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Garantizado para reparaciones permanentes. 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Listo para usar.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No necesita mezclar.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No requiere imprimación ni calentar.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Trabaja sobre  el agua.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Trabaja en todas las temperaturas y condiciones climáticas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Da acceso al tráfico inmediatamente.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Amigable al medio ambiente.</a:t>
            </a:r>
          </a:p>
          <a:p>
            <a:pPr marL="285750" lvl="0" indent="-285750" fontAlgn="t">
              <a:buFont typeface="Wingdings" pitchFamily="2" charset="2"/>
              <a:buChar char="§"/>
            </a:pPr>
            <a:r>
              <a:rPr lang="es-CO" sz="1400" dirty="0"/>
              <a:t>De fácil almacenamiento y control de inventario.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requiere sofisticados equipos, ni personal especializado.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Su aplicación se puede hacer inclusive con un pisón </a:t>
            </a:r>
            <a:r>
              <a:rPr lang="es-CO" sz="1400" dirty="0" smtClean="0"/>
              <a:t>manual.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Una vez aplicada la mezcla aún sin compactación previa la zona puede ser abierta al tráfico vehicular de manera inmediata.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Por sus características especiales, no se adhiere a las llantas de los vehículos.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Máximo aprovechamiento de la mezcla ya que no hay desperdicios.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Aumento en la eficiencia y la productividad.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representa riesgos para la salud.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Los resultados positivos se evidencian de inmediato.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No representa riesgos para la salud.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s-CO" sz="1400" dirty="0"/>
              <a:t>El impacto sobre el medio ambiente es nulo, no contamina</a:t>
            </a:r>
            <a:r>
              <a:rPr lang="es-CO" sz="1400" dirty="0" smtClean="0"/>
              <a:t>.</a:t>
            </a:r>
            <a:endParaRPr lang="es-CO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1"/>
          </p:nvPr>
        </p:nvSpPr>
        <p:spPr>
          <a:xfrm>
            <a:off x="381000" y="1700808"/>
            <a:ext cx="4191000" cy="2209800"/>
          </a:xfrm>
        </p:spPr>
        <p:txBody>
          <a:bodyPr/>
          <a:lstStyle/>
          <a:p>
            <a:pPr marL="0" indent="0" algn="just" eaLnBrk="1" hangingPunct="1">
              <a:spcBef>
                <a:spcPct val="0"/>
              </a:spcBef>
              <a:buFont typeface="Arial" charset="0"/>
              <a:buNone/>
            </a:pPr>
            <a:r>
              <a:rPr lang="es-CO" sz="2000" dirty="0" smtClean="0">
                <a:latin typeface="Arial" pitchFamily="34" charset="0"/>
                <a:cs typeface="Arial" pitchFamily="34" charset="0"/>
              </a:rPr>
              <a:t>EZ STREET® puede ser aplicado sobre baches y deformaciones cubiertas totalmente de agua, ya que por su tecnología molecular, no se mezcla con el agua, sino que la desplaza.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3" name="Picture 10" descr="C:\Users\NIXON\Documents\NIXON\EZ STREET I.T.P\TRABAJOS REALIZADOS\CD\Zipaquira\DSCN74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175125"/>
            <a:ext cx="2967038" cy="22240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11" descr="C:\Users\NIXON\Documents\NIXON\EZ STREET I.T.P\TRABAJOS REALIZADOS\CD\Zipaquira\DSCN74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1795463"/>
            <a:ext cx="2967038" cy="2225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911095"/>
            <a:ext cx="3857652" cy="25183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755576" y="1124744"/>
            <a:ext cx="6696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EZ STREET® TAMBIEN TRABAJA EN AGUA</a:t>
            </a:r>
            <a:endParaRPr lang="es-CO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2"/>
          <p:cNvSpPr txBox="1">
            <a:spLocks/>
          </p:cNvSpPr>
          <p:nvPr/>
        </p:nvSpPr>
        <p:spPr bwMode="auto">
          <a:xfrm>
            <a:off x="317500" y="1935163"/>
            <a:ext cx="4397376" cy="170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s-CO" sz="2000" dirty="0">
                <a:latin typeface="Arial" pitchFamily="34" charset="0"/>
                <a:cs typeface="Arial" pitchFamily="34" charset="0"/>
              </a:rPr>
              <a:t>Por sus características moleculares se adhiere,  a si mismo y a los materiales adyacentes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manera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permanente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durante el proceso de compactación.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0" y="1362075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sz="2400" b="1" dirty="0">
                <a:latin typeface="Arial" pitchFamily="34" charset="0"/>
                <a:cs typeface="Arial" pitchFamily="34" charset="0"/>
              </a:rPr>
              <a:t>EZ STREET® no requiere </a:t>
            </a:r>
            <a:r>
              <a:rPr lang="es-CO" sz="2400" b="1" dirty="0" smtClean="0">
                <a:latin typeface="Arial" pitchFamily="34" charset="0"/>
                <a:cs typeface="Arial" pitchFamily="34" charset="0"/>
              </a:rPr>
              <a:t>imprimación</a:t>
            </a:r>
          </a:p>
          <a:p>
            <a:pPr algn="ctr"/>
            <a:endParaRPr lang="es-CO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7" name="Picture 7" descr="C:\Users\NIXON\Documents\NIXON\EZ STREET I.T.P\TRABAJOS REALIZADOS\CD\Sesquile Parque\DSCN8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1957388"/>
            <a:ext cx="3276600" cy="24574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8" descr="C:\Users\NIXON\Documents\NIXON\EZ STREET I.T.P\TRABAJOS REALIZADOS\CD\Sesquile Parque\DSCN89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44925"/>
            <a:ext cx="3276600" cy="2459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09600" y="2114536"/>
            <a:ext cx="7848600" cy="957274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EZ STREET® permite aumentar al menos en un 300% la productividad de las cuadrillas de mantenimiento y en consecuencia baja los costos de operación.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b="1" dirty="0" smtClean="0">
                <a:latin typeface="Arial" pitchFamily="34" charset="0"/>
                <a:cs typeface="Arial" pitchFamily="34" charset="0"/>
              </a:rPr>
              <a:t> 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219200" y="1428736"/>
            <a:ext cx="632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CO" sz="2800" b="1" dirty="0" smtClean="0">
                <a:latin typeface="Arial" pitchFamily="34" charset="0"/>
                <a:cs typeface="Arial" pitchFamily="34" charset="0"/>
              </a:rPr>
              <a:t>300</a:t>
            </a:r>
            <a:r>
              <a:rPr lang="es-CO" sz="2800" b="1" dirty="0">
                <a:latin typeface="Arial" pitchFamily="34" charset="0"/>
                <a:cs typeface="Arial" pitchFamily="34" charset="0"/>
              </a:rPr>
              <a:t>% de aumento en productividad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3276600"/>
            <a:ext cx="47244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CO" sz="2000" b="1" dirty="0">
                <a:latin typeface="Arial" pitchFamily="34" charset="0"/>
                <a:cs typeface="Arial" pitchFamily="34" charset="0"/>
              </a:rPr>
              <a:t>Costo impresionantemente más bajo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es-CO" dirty="0">
                <a:latin typeface="Arial" pitchFamily="34" charset="0"/>
                <a:cs typeface="Arial" pitchFamily="34" charset="0"/>
              </a:rPr>
              <a:t>Por la durabilidad de la reparación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permanente </a:t>
            </a:r>
            <a:r>
              <a:rPr lang="es-CO" dirty="0">
                <a:latin typeface="Arial" pitchFamily="34" charset="0"/>
                <a:cs typeface="Arial" pitchFamily="34" charset="0"/>
              </a:rPr>
              <a:t>y la disminución del costo por concepto de mantenimiento, tanto de personal como de equipo. </a:t>
            </a:r>
          </a:p>
          <a:p>
            <a:pPr algn="just">
              <a:defRPr/>
            </a:pPr>
            <a:r>
              <a:rPr lang="es-CO" dirty="0">
                <a:latin typeface="Arial" pitchFamily="34" charset="0"/>
                <a:cs typeface="Arial" pitchFamily="34" charset="0"/>
              </a:rPr>
              <a:t>El costo de mantenimiento para calles y carreteras 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en </a:t>
            </a:r>
            <a:r>
              <a:rPr lang="es-CO" dirty="0">
                <a:latin typeface="Arial" pitchFamily="34" charset="0"/>
                <a:cs typeface="Arial" pitchFamily="34" charset="0"/>
              </a:rPr>
              <a:t>un período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determinado </a:t>
            </a:r>
            <a:r>
              <a:rPr lang="es-CO" dirty="0">
                <a:latin typeface="Arial" pitchFamily="34" charset="0"/>
                <a:cs typeface="Arial" pitchFamily="34" charset="0"/>
              </a:rPr>
              <a:t>es  comparativamente </a:t>
            </a:r>
            <a:r>
              <a:rPr lang="es-CO" b="1" dirty="0">
                <a:latin typeface="Arial" pitchFamily="34" charset="0"/>
                <a:cs typeface="Arial" pitchFamily="34" charset="0"/>
              </a:rPr>
              <a:t>MÁS BAJO, </a:t>
            </a:r>
            <a:r>
              <a:rPr lang="es-CO" dirty="0">
                <a:latin typeface="Arial" pitchFamily="34" charset="0"/>
                <a:cs typeface="Arial" pitchFamily="34" charset="0"/>
              </a:rPr>
              <a:t>que empleando las mezclas asfálticas tradicionales.</a:t>
            </a:r>
          </a:p>
          <a:p>
            <a:pPr>
              <a:defRPr/>
            </a:pPr>
            <a:endParaRPr lang="es-C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6" descr="C:\Users\NIXON\Documents\NIXON\EZ STREET I.T.P\TRABAJOS REALIZADOS\CD\Jardines de Paz\DSCN74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3276600"/>
            <a:ext cx="3538537" cy="2654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276262" y="3069619"/>
            <a:ext cx="2470137" cy="2087573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De manera inmediata, sin una logística compleja, se solucionan los problemas más comunes de mantenimiento vial.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es-CO" sz="1600" dirty="0" smtClean="0">
                <a:latin typeface="Arial" pitchFamily="34" charset="0"/>
                <a:cs typeface="Arial" pitchFamily="34" charset="0"/>
              </a:rPr>
              <a:t> 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s-CO" sz="16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41300" y="1066800"/>
            <a:ext cx="7772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Soluciones Extraordinarias</a:t>
            </a:r>
          </a:p>
          <a:p>
            <a:pPr algn="ctr"/>
            <a:r>
              <a:rPr lang="es-CO" sz="3600" b="1" dirty="0">
                <a:latin typeface="Arial" pitchFamily="34" charset="0"/>
                <a:cs typeface="Arial" pitchFamily="34" charset="0"/>
              </a:rPr>
              <a:t>Para Problemas Ordinarios</a:t>
            </a:r>
          </a:p>
        </p:txBody>
      </p:sp>
      <p:pic>
        <p:nvPicPr>
          <p:cNvPr id="10245" name="Picture 5" descr="C:\Users\NIXON\Documents\NIXON\EZ STREET I.T.P\TRABAJOS REALIZADOS\CD\Jardines de Paz\DSCN7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27275"/>
            <a:ext cx="2705100" cy="2028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NIXON\Documents\NIXON\EZ STREET I.T.P\TRABAJOS REALIZADOS\CD\Camioneta y Trailer\DSCN81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928934"/>
            <a:ext cx="2692996" cy="22860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NIXON\Documents\NIXON\EZ STREET I.T.P\TRABAJOS REALIZADOS\CD\NQS Puente\DSCN82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40250"/>
            <a:ext cx="2690813" cy="20177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CuadroTexto"/>
          <p:cNvSpPr txBox="1">
            <a:spLocks noChangeArrowheads="1"/>
          </p:cNvSpPr>
          <p:nvPr/>
        </p:nvSpPr>
        <p:spPr bwMode="auto">
          <a:xfrm>
            <a:off x="263512" y="202148"/>
            <a:ext cx="6808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MX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INNOVACION Y TECNOLOGIA DE </a:t>
            </a:r>
            <a:r>
              <a:rPr lang="es-MX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PAVIMENTOS S.A.S.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3802</TotalTime>
  <Words>1067</Words>
  <Application>Microsoft Office PowerPoint</Application>
  <PresentationFormat>Presentación en pantalla (4:3)</PresentationFormat>
  <Paragraphs>187</Paragraphs>
  <Slides>26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Office Theme</vt:lpstr>
      <vt:lpstr>Presentación de PowerPoint</vt:lpstr>
      <vt:lpstr>Presentación de PowerPoint</vt:lpstr>
      <vt:lpstr>Tecnología Hibrida </vt:lpstr>
      <vt:lpstr> Asfalto  EZ STREET® </vt:lpstr>
      <vt:lpstr> Ventajas de EZ STREET® </vt:lpstr>
      <vt:lpstr>Presentación de PowerPoint</vt:lpstr>
      <vt:lpstr>Presentación de PowerPoint</vt:lpstr>
      <vt:lpstr>Presentación de PowerPoint</vt:lpstr>
      <vt:lpstr>Presentación de PowerPoint</vt:lpstr>
      <vt:lpstr>Aplicaciones de EZ STREET®</vt:lpstr>
      <vt:lpstr>Sencillo, fácil, elemental</vt:lpstr>
      <vt:lpstr>Presentación de PowerPoint</vt:lpstr>
      <vt:lpstr>Retorno a la Normalidad, en un Dos por Tres…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Asphalt to Zebra</dc:title>
  <dc:creator>Armando</dc:creator>
  <cp:lastModifiedBy>ELENA</cp:lastModifiedBy>
  <cp:revision>266</cp:revision>
  <cp:lastPrinted>2012-03-08T21:16:19Z</cp:lastPrinted>
  <dcterms:created xsi:type="dcterms:W3CDTF">2009-05-21T19:38:57Z</dcterms:created>
  <dcterms:modified xsi:type="dcterms:W3CDTF">2012-03-21T22:16:06Z</dcterms:modified>
</cp:coreProperties>
</file>