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22" r:id="rId3"/>
    <p:sldId id="293" r:id="rId4"/>
    <p:sldId id="287" r:id="rId5"/>
    <p:sldId id="257" r:id="rId6"/>
    <p:sldId id="258" r:id="rId7"/>
    <p:sldId id="259" r:id="rId8"/>
    <p:sldId id="272" r:id="rId9"/>
    <p:sldId id="260" r:id="rId10"/>
    <p:sldId id="273" r:id="rId11"/>
    <p:sldId id="285" r:id="rId12"/>
    <p:sldId id="262" r:id="rId13"/>
    <p:sldId id="263" r:id="rId14"/>
    <p:sldId id="264" r:id="rId15"/>
    <p:sldId id="288" r:id="rId16"/>
    <p:sldId id="296" r:id="rId17"/>
    <p:sldId id="289" r:id="rId18"/>
    <p:sldId id="290" r:id="rId19"/>
    <p:sldId id="310" r:id="rId20"/>
    <p:sldId id="309" r:id="rId21"/>
    <p:sldId id="320" r:id="rId22"/>
    <p:sldId id="321" r:id="rId23"/>
    <p:sldId id="283" r:id="rId24"/>
    <p:sldId id="312" r:id="rId25"/>
    <p:sldId id="291" r:id="rId26"/>
    <p:sldId id="292" r:id="rId27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E9A"/>
    <a:srgbClr val="1C0C7E"/>
    <a:srgbClr val="2811AF"/>
    <a:srgbClr val="210E94"/>
    <a:srgbClr val="1802BE"/>
    <a:srgbClr val="0E0EB2"/>
    <a:srgbClr val="2B0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94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D4CB6-A702-4118-9B7E-F2DC8C7FFB9B}" type="datetimeFigureOut">
              <a:rPr lang="es-CO" smtClean="0"/>
              <a:pPr/>
              <a:t>18/04/2012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2A1E5-7951-47AC-98E0-A2F6851F8D6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40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</a:t>
            </a:fld>
            <a:endParaRPr lang="es-C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10</a:t>
            </a:fld>
            <a:endParaRPr lang="es-C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11</a:t>
            </a:fld>
            <a:endParaRPr lang="es-C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12</a:t>
            </a:fld>
            <a:endParaRPr lang="es-C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13</a:t>
            </a:fld>
            <a:endParaRPr lang="es-C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14</a:t>
            </a:fld>
            <a:endParaRPr lang="es-C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15</a:t>
            </a:fld>
            <a:endParaRPr lang="es-C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847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17</a:t>
            </a:fld>
            <a:endParaRPr lang="es-CO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18</a:t>
            </a:fld>
            <a:endParaRPr lang="es-C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19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</a:t>
            </a:fld>
            <a:endParaRPr lang="es-C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20</a:t>
            </a:fld>
            <a:endParaRPr lang="es-C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21</a:t>
            </a:fld>
            <a:endParaRPr lang="es-C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22</a:t>
            </a:fld>
            <a:endParaRPr lang="es-CO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23</a:t>
            </a:fld>
            <a:endParaRPr lang="es-C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24</a:t>
            </a:fld>
            <a:endParaRPr lang="es-C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25</a:t>
            </a:fld>
            <a:endParaRPr lang="es-C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26</a:t>
            </a:fld>
            <a:endParaRPr 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3</a:t>
            </a:fld>
            <a:endParaRPr 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4</a:t>
            </a:fld>
            <a:endParaRPr lang="es-C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5</a:t>
            </a:fld>
            <a:endParaRPr lang="es-C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6</a:t>
            </a:fld>
            <a:endParaRPr lang="es-C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7</a:t>
            </a:fld>
            <a:endParaRPr lang="es-C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8</a:t>
            </a:fld>
            <a:endParaRPr lang="es-C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9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F8FD6-02B4-4507-9FB4-7447F1BAEADD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131E5-7547-4A74-92E2-698C603DF08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856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39912-16D9-496F-A1FF-9E996F2BEBD4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A70E9-3515-4F5F-B811-696DB6A4C25E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995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47DF-62CC-438C-AFBC-DA5123701D85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2A810-4443-49B0-9FDA-6A734701AE7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959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41DD-7F13-43DA-9016-5A1C81AAA02C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B666-D692-4C76-B97B-67590BAD6BE7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656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3C08-5C81-41B8-8A7A-5CA47AD23947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599B7-A5DF-45B9-9383-2E8F711A7D5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1609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B2A72-CD2A-48BB-9089-D16509176D40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5C50-2BDA-4C47-AA47-F4C7E0CDDF99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73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041D-E329-4751-97C1-86F2F6EED6EB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B26C-13A6-4B82-AEC3-87B29FFB493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53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C8F9-91E8-48E5-B42A-0F02AB8ED25B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EFB1-A30A-4BB7-BA23-42B3DF86CB6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7215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5049-C0BF-4FBB-8AD7-4A6ECC4DB74A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9BAD-4894-4329-9404-40164A5DCBC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407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F73A-705F-4909-ADDB-21105F56E87D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B36FB-2E28-4DA4-A8AB-37B9E40E1456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44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4C18-FA4F-4629-9A8B-5113C3B8451D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D13FB-18CA-49D7-BB43-89177430ADA4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406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C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72FF60-193C-4FDA-BB22-5F797499F728}" type="datetimeFigureOut">
              <a:rPr lang="en-US"/>
              <a:pPr>
                <a:defRPr/>
              </a:pPr>
              <a:t>4/18/2012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4FD02E-DFBC-4C50-8C53-05B648D1334D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sfaltoo123@gmail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13" Type="http://schemas.openxmlformats.org/officeDocument/2006/relationships/image" Target="../media/image82.png"/><Relationship Id="rId18" Type="http://schemas.openxmlformats.org/officeDocument/2006/relationships/image" Target="../media/image87.gif"/><Relationship Id="rId3" Type="http://schemas.openxmlformats.org/officeDocument/2006/relationships/image" Target="../media/image74.gif"/><Relationship Id="rId7" Type="http://schemas.openxmlformats.org/officeDocument/2006/relationships/image" Target="../media/image77.gif"/><Relationship Id="rId12" Type="http://schemas.openxmlformats.org/officeDocument/2006/relationships/image" Target="../media/image81.jpe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5.emf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0.jpeg"/><Relationship Id="rId5" Type="http://schemas.openxmlformats.org/officeDocument/2006/relationships/hyperlink" Target="http://www.google.com.co/imgres?imgurl=http://www.peajes.com/imagenes/logo_crutsol.png&amp;imgrefurl=http://www.peajes.com/&amp;usg=___xgUutA34WE9-nRGwj25bsgDP4s=&amp;h=75&amp;w=160&amp;sz=50&amp;hl=es&amp;start=25&amp;zoom=0&amp;tbnid=IUNj93VMmF6upM:&amp;tbnh=46&amp;tbnw=98&amp;ei=ln4lToP4HqbW0QHGusm-Cg&amp;prev=/search?q=concesionaria+ruta+del+sol+s.a.s&amp;um=1&amp;hl=es&amp;sa=N&amp;rlz=1R2AMSA_en&amp;biw=1152&amp;bih=636&amp;tbm=isch&amp;um=1&amp;itbs=1&amp;iact=rc&amp;dur=922&amp;page=3&amp;ndsp=13&amp;ved=1t:429,r:5,s:25&amp;tx=30&amp;ty=23" TargetMode="External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19" Type="http://schemas.openxmlformats.org/officeDocument/2006/relationships/image" Target="../media/image88.png"/><Relationship Id="rId4" Type="http://schemas.openxmlformats.org/officeDocument/2006/relationships/image" Target="../media/image75.png"/><Relationship Id="rId9" Type="http://schemas.openxmlformats.org/officeDocument/2006/relationships/hyperlink" Target="http://www.google.com.co/imgres?imgurl=http://profile.ak.fbcdn.net/hprofile-ak-snc4/188068_126447987402533_7801316_n.jpg&amp;imgrefurl=http://www.facebook.com/posted.php?id=145527325479086&amp;usg=__51893kXeBgkryP_jvBYAKg6my7A=&amp;h=130&amp;w=200&amp;sz=12&amp;hl=es&amp;start=13&amp;zoom=1&amp;tbnid=ioGM86qZsqgfQM:&amp;tbnh=104&amp;tbnw=160&amp;ei=1YElTs_3Kejz0gH4x53tCg&amp;prev=/search?q=centro+comercial+plaza+de+las+americas+bogota&amp;um=1&amp;hl=es&amp;sa=N&amp;rlz=1R2AMSA_en&amp;biw=1152&amp;bih=636&amp;tbm=isch&amp;um=1&amp;itbs=1&amp;iact=rc&amp;dur=734&amp;page=2&amp;ndsp=12&amp;ved=1t:429,r:11,s:13&amp;tx=79&amp;ty=56" TargetMode="External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90.jpeg"/><Relationship Id="rId21" Type="http://schemas.openxmlformats.org/officeDocument/2006/relationships/hyperlink" Target="http://www.itpasfaltos.com/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2.png"/><Relationship Id="rId20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emf"/><Relationship Id="rId15" Type="http://schemas.openxmlformats.org/officeDocument/2006/relationships/image" Target="../media/image101.png"/><Relationship Id="rId10" Type="http://schemas.openxmlformats.org/officeDocument/2006/relationships/image" Target="../media/image96.jpeg"/><Relationship Id="rId19" Type="http://schemas.openxmlformats.org/officeDocument/2006/relationships/image" Target="../media/image105.png"/><Relationship Id="rId4" Type="http://schemas.openxmlformats.org/officeDocument/2006/relationships/image" Target="../media/image91.png"/><Relationship Id="rId9" Type="http://schemas.openxmlformats.org/officeDocument/2006/relationships/hyperlink" Target="http://www.google.com.co/imgres?q=agricola+el+redil+logo&amp;um=1&amp;hl=es&amp;rlz=1R2ADRA_esCO460&amp;biw=1366&amp;bih=524&amp;tbm=isch&amp;tbnid=9eSgujQrQ2MjFM:&amp;imgrefurl=http://www.nikitogroup.com/clientes.html&amp;docid=VETcNnbP9-gIVM&amp;imgurl=http://www.nikitogroup.com/img/clientes/redil.jpg&amp;w=140&amp;h=140&amp;ei=RFc5T9iAKsvmggemvZjoBQ&amp;zoom=1" TargetMode="External"/><Relationship Id="rId1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692909" y="154913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220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8412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452320" y="764704"/>
            <a:ext cx="164227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noFill/>
            </a:endParaRPr>
          </a:p>
        </p:txBody>
      </p:sp>
      <p:pic>
        <p:nvPicPr>
          <p:cNvPr id="10" name="Picture 6" descr="C:\Documents and Settings\Administrador\Mis documentos\Mis imágenes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23" y="4688958"/>
            <a:ext cx="1619261" cy="17404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8293" y="4688958"/>
            <a:ext cx="1554736" cy="174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2234496" y="5105958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Kilómetro 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28, Autopista Central del Norte, Vda.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Roble, Gachancipá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– Cundinamarca</a:t>
            </a:r>
            <a:endParaRPr lang="es-ES" sz="1600" b="1" dirty="0">
              <a:latin typeface="Adelon-Light" pitchFamily="2" charset="0"/>
              <a:ea typeface="Adelon-Light" pitchFamily="2" charset="0"/>
            </a:endParaRPr>
          </a:p>
          <a:p>
            <a:pPr algn="ctr"/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Cel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. 317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3000246</a:t>
            </a:r>
            <a:endParaRPr lang="es-ES" sz="1600" b="1" dirty="0">
              <a:latin typeface="Adelon-Light" pitchFamily="2" charset="0"/>
              <a:ea typeface="Adelon-Light" pitchFamily="2" charset="0"/>
            </a:endParaRPr>
          </a:p>
          <a:p>
            <a:pPr algn="ctr"/>
            <a:r>
              <a:rPr lang="en-US" sz="1600" b="1" dirty="0" smtClean="0">
                <a:latin typeface="Adelon-Light" pitchFamily="2" charset="0"/>
                <a:ea typeface="Adelon-Light" pitchFamily="2" charset="0"/>
              </a:rPr>
              <a:t>Mail: </a:t>
            </a:r>
            <a:r>
              <a:rPr lang="en-US" sz="1600" b="1" dirty="0" smtClean="0">
                <a:solidFill>
                  <a:srgbClr val="000000"/>
                </a:solidFill>
                <a:latin typeface="Adelon-Light" pitchFamily="2" charset="0"/>
                <a:ea typeface="Adelon-Light" pitchFamily="2" charset="0"/>
                <a:hlinkClick r:id="rId6"/>
              </a:rPr>
              <a:t>asfalto123@gmail.com</a:t>
            </a:r>
            <a:r>
              <a:rPr lang="en-US" sz="1600" b="1" dirty="0" smtClean="0">
                <a:latin typeface="Adelon-Light" pitchFamily="2" charset="0"/>
                <a:ea typeface="Adelon-Light" pitchFamily="2" charset="0"/>
              </a:rPr>
              <a:t> Web: </a:t>
            </a:r>
            <a:r>
              <a:rPr lang="en-US" sz="1600" b="1" u="sng" dirty="0" smtClean="0">
                <a:latin typeface="Adelon-Light" pitchFamily="2" charset="0"/>
                <a:ea typeface="Adelon-Light" pitchFamily="2" charset="0"/>
              </a:rPr>
              <a:t>www.itpasfaltos.com </a:t>
            </a:r>
            <a:endParaRPr lang="es-ES" sz="1600" b="1" u="sng" dirty="0">
              <a:solidFill>
                <a:schemeClr val="tx2"/>
              </a:solidFill>
              <a:latin typeface="Adelon-Light" pitchFamily="2" charset="0"/>
              <a:ea typeface="Adelon-Light" pitchFamily="2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63513" y="1268760"/>
            <a:ext cx="86496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/>
              <a:t>PRESENTACION  </a:t>
            </a:r>
            <a:r>
              <a:rPr lang="es-ES" sz="2000" dirty="0" smtClean="0"/>
              <a:t>PARA</a:t>
            </a:r>
          </a:p>
          <a:p>
            <a:pPr algn="ctr"/>
            <a:endParaRPr lang="es-ES" sz="3600" dirty="0" smtClean="0"/>
          </a:p>
          <a:p>
            <a:pPr algn="ctr"/>
            <a:r>
              <a:rPr lang="es-ES" sz="4000" b="1" dirty="0" smtClean="0"/>
              <a:t>MUNICIPIO DE TIBASOSA</a:t>
            </a:r>
            <a:endParaRPr lang="es-ES" sz="3600" dirty="0" smtClean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91" y="2838421"/>
            <a:ext cx="1945995" cy="189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276262" y="3069619"/>
            <a:ext cx="2470137" cy="208757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De manera inmediata, sin una logística compleja, se solucionan los problemas más comunes de mantenimiento vial.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600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41300" y="1066800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Soluciones Extraordinarias</a:t>
            </a: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Para Problemas Ordinarios</a:t>
            </a:r>
          </a:p>
        </p:txBody>
      </p:sp>
      <p:pic>
        <p:nvPicPr>
          <p:cNvPr id="10245" name="Picture 5" descr="C:\Users\NIXON\Documents\NIXON\EZ STREET I.T.P\TRABAJOS REALIZADOS\CD\Jardines de Paz\DSCN7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7275"/>
            <a:ext cx="2705100" cy="202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NIXON\Documents\NIXON\EZ STREET I.T.P\TRABAJOS REALIZADOS\CD\Camioneta y Trailer\DSCN8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928934"/>
            <a:ext cx="2692996" cy="22860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NIXON\Documents\NIXON\EZ STREET I.T.P\TRABAJOS REALIZADOS\CD\NQS Puente\DSCN82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40250"/>
            <a:ext cx="2690813" cy="2017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143900" cy="866764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Aplicaciones de EZ STREET®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500261" y="1905000"/>
            <a:ext cx="7929391" cy="1444607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 Baches (Huecos)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Cortes en el pavimento por obras de las empresas de servicios públicos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Acocodrilados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Fracturas en el concreto hidráulico, Hundimientos y Bordes, Entradas residenciales o comerciales, Parqueaderos, Pasos Nivel, Pavimentación de tramos completos donde las condiciones geografías o de clima son adversas, entre otras.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6" descr="C:\Users\NIXON\Documents\NIXON\EZ STREET I.T.P\TRABAJOS REALIZADOS\CD\Tabio Raparcheo\FOTOS REPARCHEO TABIO 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148562"/>
            <a:ext cx="2290799" cy="20108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8 Imagen" descr="C:\Users\NIXON\Documents\NIXON\EZ STREET I.T.P\IMAGENES\CEMENTERIO JARDINES DE PAZ\DSCF35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2776"/>
            <a:ext cx="2251228" cy="20008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9" name="11 Imagen" descr="2.1 Calle 81 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148561"/>
            <a:ext cx="2374357" cy="19950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315200" cy="1143000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Sencillo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fácil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elemental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57158" y="2071678"/>
            <a:ext cx="8229600" cy="221457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1·Preparaciòn: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Corte y retiro del material averiado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2·Subbase: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Mejoramiento de la sub-base con material granular  compactado mecánicamente.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Aplique,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Directamente Ez Street.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Para espesores mayores a 10 cm., aplicar por capas de 5 cm. cada una.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4·Compacte: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con el mismo tráfico, pisón manual, rodillo t</a:t>
            </a:r>
            <a:r>
              <a:rPr lang="es-CO" sz="1800" dirty="0">
                <a:latin typeface="Arial" pitchFamily="34" charset="0"/>
                <a:cs typeface="Arial" pitchFamily="34" charset="0"/>
              </a:rPr>
              <a:t>ándem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con un medio mecánico.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4" name="Picture 11" descr="C:\Users\NIXON\Documents\NIXON\EZ STREET I.T.P\TRABAJOS REALIZADOS\CD\NQS Puente\DSCN8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73" y="4501044"/>
            <a:ext cx="2476503" cy="18569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9" descr="H:\Fotos y Documentos ITP\FOTOS\Bima Autopista Norte\DSCN8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493314"/>
            <a:ext cx="2478357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0" descr="C:\Users\NIXON\Documents\NIXON\EZ STREET I.T.P\TRABAJOS REALIZADOS\CD\Acueducto Zipaquira\DSCN82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1" y="4494694"/>
            <a:ext cx="2476503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14325" y="3933056"/>
            <a:ext cx="3357586" cy="223851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preparada la mezcla de EZ STREET® ésta puede ser almacenada a granel o en bolsas  por el tiempo que sea necesario conservando sus características originales  sin sufrir ninguna alteración.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780199" y="1219200"/>
            <a:ext cx="736611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Durante Largo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Tiempo De </a:t>
            </a:r>
          </a:p>
          <a:p>
            <a:pPr algn="ctr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Almacenamiento</a:t>
            </a:r>
            <a:endParaRPr lang="es-CO" sz="3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conserva todas sus propiedades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ntan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40111"/>
            <a:ext cx="4495800" cy="2997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7205663" cy="1524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Retorno a la Normalidad,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en un Dos por Tres…</a:t>
            </a:r>
            <a:endParaRPr lang="es-CO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714620"/>
            <a:ext cx="4286048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4282" y="2876552"/>
            <a:ext cx="3857652" cy="305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 smtClean="0">
                <a:latin typeface="Arial" pitchFamily="34" charset="0"/>
                <a:cs typeface="Arial" pitchFamily="34" charset="0"/>
              </a:rPr>
              <a:t>Permite el tráfico inmediato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aplicada la mezcla aún sin compactación previa la zona puede ser abierta al tráfico vehicular sin alterar la reparación.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Por sus características especiales, EZ STREET no se adhiere a las llantas de los vehículos, a diferencia de las mezclas comunes.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5496" y="3700189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DURANTE</a:t>
            </a:r>
            <a:endParaRPr lang="es-CO" sz="12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5496" y="5284365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DESPUES</a:t>
            </a:r>
            <a:endParaRPr lang="es-CO" sz="1200" b="1" dirty="0"/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" y="3429000"/>
            <a:ext cx="2028258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1758618"/>
            <a:ext cx="2028258" cy="1526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758617"/>
            <a:ext cx="2248994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224899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58617"/>
            <a:ext cx="224340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3429000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5085184"/>
            <a:ext cx="2028257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5085184"/>
            <a:ext cx="2218852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085184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30 CuadroTexto"/>
          <p:cNvSpPr txBox="1"/>
          <p:nvPr/>
        </p:nvSpPr>
        <p:spPr>
          <a:xfrm>
            <a:off x="35496" y="2060848"/>
            <a:ext cx="214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ANTES</a:t>
            </a:r>
            <a:endParaRPr lang="es-CO" sz="12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467546" y="1052736"/>
            <a:ext cx="7992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O" dirty="0"/>
              <a:t>E.S.P.</a:t>
            </a:r>
          </a:p>
          <a:p>
            <a:r>
              <a:rPr lang="es-CO" dirty="0"/>
              <a:t>EMPRESA DE TELEFONOS DE BOGOTA S.A.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623877" y="1772816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 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Cajicá -Cundinamarca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C:\Users\NIXON\Documents\NIXON\EZ STREET I.T.P\TRABAJOS REALIZADOS\CD\Acueducto los Patios\DSCN8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9555" y="2432071"/>
            <a:ext cx="2614613" cy="1962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NIXON\Documents\NIXON\EZ STREET I.T.P\TRABAJOS REALIZADOS\CD\Acueducto los Patios\DSCN8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0668" y="4548209"/>
            <a:ext cx="2603500" cy="195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3411537" y="1556792"/>
            <a:ext cx="2638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Agua de Los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P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atios Norte de Santander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254750" y="1505538"/>
            <a:ext cx="2603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Proactiva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A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guas de Tunja S.A. – Boyacá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428868"/>
            <a:ext cx="2643206" cy="1982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572008"/>
            <a:ext cx="2643206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142844" y="257174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42844" y="4469509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26" name="Picture 3" descr="C:\Users\ELENA\Pictures\CAJICA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9146"/>
            <a:ext cx="2646610" cy="1985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ELENA\Pictures\CAJICA\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572008"/>
            <a:ext cx="2646610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427478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7" name="Picture 3" descr="C:\Users\ELENA\Pictures\Pictures 2\Acueducto Villavo\DSCF4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185695"/>
            <a:ext cx="2521835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ELENA\Pictures\Pictures 2\Acueducto Villavo\DSCF4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3" y="4446494"/>
            <a:ext cx="2483768" cy="186282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680283" y="1484784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Villavicencio - Meta 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C:\Users\ELENA\Pictures\Pictures 2\Acueducto Zipaquira\DSCN82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46494"/>
            <a:ext cx="2516310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ELENA\Pictures\Pictures 2\Acueducto Zipaquira\DSCN8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59" y="2163240"/>
            <a:ext cx="2545088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3491880" y="1539364"/>
            <a:ext cx="242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r>
              <a:rPr lang="es-CO" b="1" dirty="0" smtClean="0">
                <a:latin typeface="Arial" pitchFamily="34" charset="0"/>
                <a:cs typeface="Arial" pitchFamily="34" charset="0"/>
              </a:rPr>
              <a:t>EAAAZ De Zipaquirá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3" descr="C:\Users\ELENA\Pictures\Pictures 2\Emp.Servicios.Tocancipa\DSCF38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46494"/>
            <a:ext cx="2592288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ELENA\Pictures\Pictures 2\Emp.Servicios.Tocancipa\DSCF38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68526"/>
            <a:ext cx="2606870" cy="188609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6228184" y="1556792"/>
            <a:ext cx="260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de Tocancipá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20321" y="23574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285720" y="42551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IXON\Documents\NIXON\EZ STREET I.T.P\TRABAJOS REALIZADOS\CD\Trabajo con la omunidad La Vega\DSCN843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4838" y="1844675"/>
            <a:ext cx="2671762" cy="225107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14 CuadroTexto"/>
          <p:cNvSpPr txBox="1"/>
          <p:nvPr/>
        </p:nvSpPr>
        <p:spPr>
          <a:xfrm>
            <a:off x="611560" y="1404938"/>
            <a:ext cx="2665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Veredales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 descr="C:\Users\NIXON\Documents\NIXON\EZ STREET I.T.P\TRABAJOS REALIZADOS\CD\Trabajo con la omunidad La Vega\DSCN84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8" y="4252913"/>
            <a:ext cx="2671762" cy="2290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:\Fotos y Documentos ITP\FOTOS\Autopista de los llanos\DSCN7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9488" y="1866900"/>
            <a:ext cx="2576512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:\Fotos y Documentos ITP\FOTOS\Autopista de los llanos\DSCN73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9488" y="4252913"/>
            <a:ext cx="2576512" cy="2293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536405" y="1441450"/>
            <a:ext cx="2576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Autopistas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H:\Fotos y Documentos ITP\FOTOS\Santa Ana Cicloruta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866900"/>
            <a:ext cx="2438400" cy="221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H:\Fotos y Documentos ITP\FOTOS\Santa Ana Cicloruta\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252913"/>
            <a:ext cx="2438400" cy="2309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6324600" y="1403484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Ciclorutas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142844" y="209454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42844" y="4326633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Bima\DSCN9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41159"/>
            <a:ext cx="3280448" cy="22079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E:\Bima\DSCN9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4538"/>
            <a:ext cx="3312368" cy="223080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 descr="C:\Documents and Settings\Administrator\My Documents\PILAR\SANTA FE\fotos\Centro Comercial Santa Fe 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65020" y="1264163"/>
            <a:ext cx="2174400" cy="352839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9" descr="C:\Documents and Settings\Administrator\My Documents\PILAR\SANTA FE\fotos\DSCN89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720" y="4299965"/>
            <a:ext cx="3528392" cy="223080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5 CuadroTexto"/>
          <p:cNvSpPr txBox="1"/>
          <p:nvPr/>
        </p:nvSpPr>
        <p:spPr>
          <a:xfrm>
            <a:off x="539552" y="1260049"/>
            <a:ext cx="3312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Outlet Centro Comercial Bima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5 CuadroTexto"/>
          <p:cNvSpPr txBox="1"/>
          <p:nvPr/>
        </p:nvSpPr>
        <p:spPr>
          <a:xfrm>
            <a:off x="4716016" y="1332057"/>
            <a:ext cx="3599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Santa Fé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142844" y="221455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42844" y="4357694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0325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60550"/>
            <a:ext cx="1835696" cy="14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692909" y="154913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00807"/>
            <a:ext cx="3096344" cy="3654013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220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8412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452320" y="764704"/>
            <a:ext cx="164227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14492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CuadroTexto"/>
          <p:cNvSpPr txBox="1"/>
          <p:nvPr/>
        </p:nvSpPr>
        <p:spPr>
          <a:xfrm>
            <a:off x="755576" y="1287570"/>
            <a:ext cx="334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y de Negocios Andino 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833913"/>
            <a:ext cx="3290739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C:\Users\ELENA\Pictures\Pictures 2\Los Heroes\DSCN86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33913"/>
            <a:ext cx="3338454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ELENA\Pictures\Pictures 2\Los Heroes\DSCN87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0" y="4365104"/>
            <a:ext cx="3312368" cy="212774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788024" y="1268760"/>
            <a:ext cx="3338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s-CO" dirty="0"/>
              <a:t>Centro Comercial Los </a:t>
            </a:r>
            <a:r>
              <a:rPr lang="es-CO" dirty="0" smtClean="0"/>
              <a:t>Héroes Bogotá D.C.</a:t>
            </a:r>
            <a:endParaRPr lang="es-CO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57158" y="207167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85720" y="4429132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21" name="Picture 3" descr="C:\Users\ELENA\AppData\Local\Microsoft\Windows\Temporary Internet Files\Low\Content.IE5\JL7JNI1V\DSCN947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3290738" cy="21602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4860032" y="1556791"/>
            <a:ext cx="3315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Parque Jaime Duque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Tocancipá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:\Documents and Settings\Administrator\My Documents\Fotos y Documentos ITP\FOTOS\Parque Jaime Duque\DSCN8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437112"/>
            <a:ext cx="3312366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1" descr="C:\Documents and Settings\Administrator\My Documents\Fotos y Documentos ITP\FOTOS\Parque Jaime Duque\DSCN8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09831"/>
            <a:ext cx="3315887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6" name="Picture 2" descr="C:\Users\ELENA\Pictures\Pictures 2\Salitre Magico\DSCN87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2204864"/>
            <a:ext cx="3121724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4437112"/>
            <a:ext cx="3121724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9592" y="155679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rial" pitchFamily="34" charset="0"/>
                <a:cs typeface="Arial" pitchFamily="34" charset="0"/>
              </a:rPr>
              <a:t>Parque Salitre </a:t>
            </a:r>
            <a:r>
              <a:rPr lang="es-CO" sz="1600" b="1" dirty="0" smtClean="0">
                <a:latin typeface="Arial" pitchFamily="34" charset="0"/>
                <a:cs typeface="Arial" pitchFamily="34" charset="0"/>
              </a:rPr>
              <a:t>Mágico Bogotá </a:t>
            </a:r>
            <a:r>
              <a:rPr lang="es-CO" sz="1600" b="1" dirty="0">
                <a:latin typeface="Arial" pitchFamily="34" charset="0"/>
                <a:cs typeface="Arial" pitchFamily="34" charset="0"/>
              </a:rPr>
              <a:t>D.C.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57158" y="2500306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7158" y="4398071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6746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3491880" y="1628800"/>
            <a:ext cx="246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Alcaldía de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 San Francisco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87303" y="1620089"/>
            <a:ext cx="2439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>
                <a:latin typeface="Arial" pitchFamily="34" charset="0"/>
                <a:cs typeface="Arial" pitchFamily="34" charset="0"/>
              </a:rPr>
              <a:t>Alcaldía de Tunja </a:t>
            </a:r>
          </a:p>
          <a:p>
            <a:pPr algn="ctr"/>
            <a:r>
              <a:rPr lang="es-CO" sz="1600" b="1" dirty="0" smtClean="0">
                <a:latin typeface="Arial" pitchFamily="34" charset="0"/>
                <a:cs typeface="Arial" pitchFamily="34" charset="0"/>
              </a:rPr>
              <a:t>Boyacá</a:t>
            </a:r>
            <a:endParaRPr lang="es-CO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1520" y="23802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520" y="42779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1026" name="Picture 2" descr="C:\Users\ELENA\Pictures\Pictures 2\Alcaldia de Tunja\DSCN9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1" y="4415130"/>
            <a:ext cx="2465571" cy="189418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ENA\Pictures\Pictures 2\Alcaldia de Tunja\DSCN9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6" y="2244573"/>
            <a:ext cx="2465696" cy="19887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Pictures\Pictures 2\Alcaldia San Francisco\DSCN7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44573"/>
            <a:ext cx="2465695" cy="19887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 CuadroTexto"/>
          <p:cNvSpPr txBox="1"/>
          <p:nvPr/>
        </p:nvSpPr>
        <p:spPr>
          <a:xfrm>
            <a:off x="6286541" y="1772816"/>
            <a:ext cx="247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Alcaldía de La Vega </a:t>
            </a:r>
          </a:p>
        </p:txBody>
      </p:sp>
      <p:pic>
        <p:nvPicPr>
          <p:cNvPr id="1029" name="Picture 5" descr="C:\Users\ELENA\Pictures\Pictures 2\Alcaldia San Francisco\DSCN77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37112"/>
            <a:ext cx="2478175" cy="184917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LENA\Pictures\Pictures 2\La vega- Alcalde\DSCN85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42" y="2244573"/>
            <a:ext cx="2475574" cy="190450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LENA\Pictures\Pictures 2\La vega- Alcalde\DSCN85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41" y="4415131"/>
            <a:ext cx="2465571" cy="189418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070" y="5844993"/>
            <a:ext cx="1408562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Bolsa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8390" y="5857892"/>
            <a:ext cx="1600587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Granel</a:t>
            </a:r>
          </a:p>
        </p:txBody>
      </p:sp>
      <p:pic>
        <p:nvPicPr>
          <p:cNvPr id="13319" name="Picture 12" descr="Bolsa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3" y="2429465"/>
            <a:ext cx="3369593" cy="318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Documents and Settings\Administrator\My Documents\Fotos y Documentos ITP\Empaque\Bulk%20Pile%20Lakeside%20-%20Clean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6539" y="2428868"/>
            <a:ext cx="4267427" cy="3200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1363792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/>
              <a:t>PRESENTACION DEL PRODUCTO</a:t>
            </a:r>
            <a:endParaRPr lang="es-CO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901505" y="1620548"/>
            <a:ext cx="7054872" cy="496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173808" y="5197071"/>
            <a:ext cx="6422528" cy="1472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ASFALTO EZ STREET® </a:t>
            </a:r>
          </a:p>
          <a:p>
            <a:pPr algn="ctr"/>
            <a:r>
              <a:rPr lang="es-CO" sz="4000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A TODA PRUEBA</a:t>
            </a:r>
            <a:endParaRPr lang="es-CO" sz="4000" b="1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0" y="1124744"/>
            <a:ext cx="9144000" cy="495803"/>
          </a:xfrm>
          <a:prstGeom prst="rect">
            <a:avLst/>
          </a:prstGeom>
          <a:noFill/>
        </p:spPr>
        <p:txBody>
          <a:bodyPr wrap="square" lIns="64288" tIns="32144" rIns="64288" bIns="32144">
            <a:spAutoFit/>
          </a:bodyPr>
          <a:lstStyle/>
          <a:p>
            <a:pPr algn="ctr">
              <a:defRPr/>
            </a:pPr>
            <a:r>
              <a:rPr lang="es-CO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Monaco" charset="0"/>
              </a:rPr>
              <a:t>PRUEBAS Y ESTUDIOS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sym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static.wix.com/media/fa839ab6b46831b384c66b74b714d32d.wix_mp_1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452" y="4439068"/>
            <a:ext cx="1424780" cy="69070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61" name="Picture 13" descr="http://meta-tactic.net/demos/bima/images/logobi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3068960"/>
            <a:ext cx="1872208" cy="86409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7" name="Picture 9" descr="http://t3.gstatic.com/images?q=tbn:ANd9GcQZk7YFuHjLfOZouAHoIG5K_vXdEDvxkKfioj695z-UPCbkIl06_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552" y="4797152"/>
            <a:ext cx="1872208" cy="71362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6" name="Picture 8" descr="http://www.computrabajo.com.co/imagenes/logos/ryeltda.gif?t=12556173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30251" y="3535933"/>
            <a:ext cx="1424780" cy="74995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5" name="Picture 7" descr="http://images.paginasamarillas.com/6870365/4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0979" y="5587812"/>
            <a:ext cx="1720163" cy="63785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4" name="Imagen 4" descr="http://t0.gstatic.com/images?q=tbn:ANd9GcQQ3tajT5a99nQOVGITJk0spPmDWeFw8f0IaSNDlBAGH8jQ2MrP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9552" y="4005064"/>
            <a:ext cx="1872208" cy="7239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6257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7258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806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	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39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0" y="10677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1191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1311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0" y="14420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15154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0" y="16249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57200" y="15488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ALGUNOS DE NUESTROS CLIENTES</a:t>
            </a:r>
            <a:endParaRPr lang="es-ES" sz="3200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36" name="35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 descr="http://t2.gstatic.com/images?q=tbn:ANd9GcTd-3vf4A5z5gyob27W2TyCopkUMT2FyEXbXm38bui3iaPPK7R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53" y="2230780"/>
            <a:ext cx="1657190" cy="116653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t1.gstatic.com/images?q=tbn:ANd9GcSrhivx1Z03rcqg7sIkJ74Lnm-_4M1OdERbUnj3lnOjuqi8XLxjA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5328314"/>
            <a:ext cx="1424779" cy="89735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25643" y="2276872"/>
            <a:ext cx="1944215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Espacio reservado para su empresa</a:t>
            </a:r>
            <a:endParaRPr lang="es-CO" sz="16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24" y="2192470"/>
            <a:ext cx="742835" cy="117113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1" y="5661248"/>
            <a:ext cx="1866239" cy="5926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il_fi" descr="http://190.146.245.65:8080/ACT/images/logoact1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70979" y="4917774"/>
            <a:ext cx="1720163" cy="54429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Imagen 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11966" y="2192470"/>
            <a:ext cx="1590376" cy="86012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65" y="3297010"/>
            <a:ext cx="1617544" cy="70805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3" name="Picture 18" descr="http://images.paginasamarillas.com/16050801/2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66" y="5449489"/>
            <a:ext cx="1636498" cy="78782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66" y="4275764"/>
            <a:ext cx="1636499" cy="88142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23" y="3501008"/>
            <a:ext cx="1009650" cy="132397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AutoShape 8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2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63500" y="-2651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8" name="AutoShape 14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215900" y="-1127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9" name="AutoShape 16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368300" y="39687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18" name="17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3" descr="http://salineros.com/Autopista%20de%20los%20Llanos%20S.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538" y="4386762"/>
            <a:ext cx="2009362" cy="8302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1179749" cy="101761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37" y="5391591"/>
            <a:ext cx="2970358" cy="7034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32" y="4149080"/>
            <a:ext cx="951463" cy="11639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Imagen 5" descr="untit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6173" y="4273617"/>
            <a:ext cx="1526747" cy="89539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0" name="29 Imagen" descr="http://ideasinversion.com/blog/wp-content/uploads/2010/09/isagen-logo.b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659"/>
            <a:ext cx="1872208" cy="67920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1" name="30 Imagen" descr="http://t0.gstatic.com/images?q=tbn:ANd9GcREsZJ7bgEtNgqyQFOVWsTFHfTJKizp5ZEZXn3oHW0Kgz3DW4fcBw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87" y="5373659"/>
            <a:ext cx="2009361" cy="71279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04" y="3301292"/>
            <a:ext cx="1526748" cy="74573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6501"/>
            <a:ext cx="1204303" cy="11211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 descr="C:\Users\Toshiba\Pictures\LOGO201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05" y="1917462"/>
            <a:ext cx="1526746" cy="10524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encrypted-tbn3.google.com/images?q=tbn:ANd9GcRQu9ORQ-F1crNXwEWRVtjJ-D_rMsV-I_twVcq855EsF_kNl4cJa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18" y="1905185"/>
            <a:ext cx="1254530" cy="12304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5185"/>
            <a:ext cx="1293177" cy="114245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9552" y="3140968"/>
            <a:ext cx="1247215" cy="1076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8" name="Picture 4" descr="http://epc.cajica-cundinamarca.gov.co/apc-aa-files/434f4e46494755524143494f4e5f454e/Logo_EPC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29191" y="1896548"/>
            <a:ext cx="1246279" cy="96786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9" name="Picture 20" descr="http://t2.gstatic.com/images?q=tbn:ANd9GcTw5cyBSVfLYvx5lFH61ku6SbBeOmvAqO8OvGkq6vuL1aRbEA4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1" y="3047641"/>
            <a:ext cx="1254504" cy="9707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816718" y="3259899"/>
            <a:ext cx="1254530" cy="95593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Picture 5" descr="http://profile.ak.fbcdn.net/hprofile-ak-snc4/174616_18077603866_1003300_n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67744" y="3194712"/>
            <a:ext cx="1175339" cy="9707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244319" y="6095037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Lo invitamos a consultar nuestra página WEB </a:t>
            </a:r>
            <a:r>
              <a:rPr lang="es-ES" sz="2000" dirty="0" smtClean="0">
                <a:hlinkClick r:id="rId21"/>
              </a:rPr>
              <a:t>www.itpasfaltos.com</a:t>
            </a:r>
            <a:endParaRPr lang="es-ES" sz="2000" dirty="0" smtClean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7939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71600" y="2429594"/>
            <a:ext cx="76328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O" b="1" dirty="0" smtClean="0"/>
              <a:t>Innovación y Tecnología de Pavimentos S.A.S </a:t>
            </a:r>
            <a:r>
              <a:rPr lang="es-CO" dirty="0" smtClean="0"/>
              <a:t>: Es una empresa constituida por profesionales con mas de 50 años de experiencias combinadas en la Industria del asfalto y la ingeniería.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 Nuestras instalaciones y procesos han sido diseñados para la protección y sostenibilidad ambiental. EZ STREET® Tecnología Híbrida.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Empaques ganadores de premios a nivel mundial.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La elaboración del asfalto EZ STREET</a:t>
            </a:r>
            <a:r>
              <a:rPr lang="es-CO" dirty="0"/>
              <a:t> </a:t>
            </a:r>
            <a:r>
              <a:rPr lang="es-CO" dirty="0" smtClean="0"/>
              <a:t>® incluye un sofisticado y estricto control de calidad.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Desarrollamos estrategias para generar  empleo enfocados en el mantenimiento vial.</a:t>
            </a:r>
            <a:endParaRPr lang="es-CO" sz="2000" dirty="0" smtClean="0"/>
          </a:p>
        </p:txBody>
      </p:sp>
      <p:sp>
        <p:nvSpPr>
          <p:cNvPr id="9" name="8 CuadroTexto"/>
          <p:cNvSpPr txBox="1"/>
          <p:nvPr/>
        </p:nvSpPr>
        <p:spPr>
          <a:xfrm>
            <a:off x="0" y="13831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QUIENES SOMOS?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721725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229600" cy="1143000"/>
          </a:xfrm>
        </p:spPr>
        <p:txBody>
          <a:bodyPr/>
          <a:lstStyle/>
          <a:p>
            <a:r>
              <a:rPr lang="es-MX" sz="4000" b="1" dirty="0" smtClean="0">
                <a:latin typeface="Arial" pitchFamily="34" charset="0"/>
                <a:cs typeface="Arial" pitchFamily="34" charset="0"/>
              </a:rPr>
              <a:t>Tecnología Hibrida</a:t>
            </a:r>
            <a:r>
              <a:rPr lang="es-MX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MX" sz="4000" dirty="0" smtClean="0">
                <a:latin typeface="Arial" pitchFamily="34" charset="0"/>
                <a:cs typeface="Arial" pitchFamily="34" charset="0"/>
              </a:rPr>
            </a:br>
            <a:endParaRPr lang="es-MX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1281113" y="1525588"/>
            <a:ext cx="7239000" cy="838200"/>
          </a:xfrm>
        </p:spPr>
        <p:txBody>
          <a:bodyPr/>
          <a:lstStyle/>
          <a:p>
            <a:r>
              <a:rPr lang="es-MX" sz="1800" dirty="0" smtClean="0">
                <a:latin typeface="Arial" pitchFamily="34" charset="0"/>
                <a:cs typeface="Arial" pitchFamily="34" charset="0"/>
              </a:rPr>
              <a:t>Nuestras instalaciones y procesos han sido diseñados para la protección y la sostenibilidad ambiental</a:t>
            </a:r>
          </a:p>
          <a:p>
            <a:endParaRPr lang="es-MX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C:\Users\NIXON\Documents\NIXON\EZ STREET I.T.P\TRABAJOS REALIZADOS\CD\ITPAsphalt Plant\DSCN7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272626"/>
            <a:ext cx="327504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H: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285992"/>
            <a:ext cx="3505200" cy="396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8436" name="AutoShape 4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38" name="AutoShape 6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440" name="Picture 8" descr="http://www.warehousenews.co.uk/wp-content/uploads/2009/06/hybrid-magazine-graph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500570"/>
            <a:ext cx="3286148" cy="2002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192" y="1484784"/>
            <a:ext cx="79248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b="1" dirty="0" smtClean="0">
                <a:latin typeface="Arial" pitchFamily="34" charset="0"/>
                <a:cs typeface="Arial" pitchFamily="34" charset="0"/>
              </a:rPr>
            </a:br>
            <a:r>
              <a:rPr lang="es-CO" b="1" dirty="0" smtClean="0">
                <a:latin typeface="Arial" pitchFamily="34" charset="0"/>
                <a:cs typeface="Arial" pitchFamily="34" charset="0"/>
              </a:rPr>
              <a:t>Asfalto  EZ STREET®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3174" y="2585224"/>
            <a:ext cx="8556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/>
              <a:t>EZ STREET® es un producto especialmente diseñado para el mantenimiento vial </a:t>
            </a:r>
            <a:r>
              <a:rPr lang="es-CO" sz="2000" dirty="0" smtClean="0"/>
              <a:t>donde las </a:t>
            </a:r>
            <a:r>
              <a:rPr lang="es-CO" sz="2000" dirty="0"/>
              <a:t>reparaciones son  de manera permanente en  baches, deformaciones y cortes de servicios </a:t>
            </a:r>
            <a:r>
              <a:rPr lang="es-CO" sz="2000" dirty="0" smtClean="0"/>
              <a:t>públicos </a:t>
            </a:r>
            <a:r>
              <a:rPr lang="es-CO" sz="2000" dirty="0"/>
              <a:t>tanto en vías vehiculares como en ciclorutas.</a:t>
            </a:r>
          </a:p>
          <a:p>
            <a:pPr algn="just"/>
            <a:r>
              <a:rPr lang="es-CO" sz="2000" dirty="0"/>
              <a:t> </a:t>
            </a:r>
          </a:p>
          <a:p>
            <a:pPr algn="just"/>
            <a:r>
              <a:rPr lang="es-CO" sz="2000" dirty="0"/>
              <a:t>EZ STREET® se produce en caliente, como las mezclas tradicionales, cuidadosamente elaborado que empieza desde la selección de sus agregados hasta su empaque en bolsas de 25 Kgs.</a:t>
            </a:r>
            <a:endParaRPr lang="es-CO" sz="2400" dirty="0"/>
          </a:p>
          <a:p>
            <a:r>
              <a:rPr lang="es-CO" sz="20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3511" y="980728"/>
            <a:ext cx="8628967" cy="762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3200" b="1" dirty="0" smtClean="0">
                <a:latin typeface="Arial" pitchFamily="34" charset="0"/>
                <a:cs typeface="Arial" pitchFamily="34" charset="0"/>
              </a:rPr>
            </a:br>
            <a:r>
              <a:rPr lang="es-CO" sz="3200" b="1" dirty="0" smtClean="0">
                <a:latin typeface="Arial" pitchFamily="34" charset="0"/>
                <a:cs typeface="Arial" pitchFamily="34" charset="0"/>
              </a:rPr>
              <a:t>Ventajas de EZ STREET®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endParaRPr lang="es-CO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67544" y="1908115"/>
            <a:ext cx="84249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Garantizado para reparaciones permanentes. 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Listo para usar.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necesita mezclar.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requiere imprimación ni calentar.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sobre  el agua.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en todas las temperaturas y condiciones climáticas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Da acceso al tráfico inmediatamente.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Amigable al medio ambiente.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De fácil almacenamiento y control de inventario.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requiere sofisticados equipos, ni personal especializado.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Su aplicación se puede hacer inclusive con un pisón </a:t>
            </a:r>
            <a:r>
              <a:rPr lang="es-CO" sz="1400" dirty="0" smtClean="0"/>
              <a:t>manual.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Una vez aplicada la mezcla aún sin compactación previa la zona puede ser abierta al tráfico vehicular de manera inmediata.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Por sus características especiales, no se adhiere a las llantas de los vehículos.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Máximo aprovechamiento de la mezcla ya que no hay desperdicios.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Aumento en la eficiencia y la productividad.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Los resultados positivos se evidencian de inmediato.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El impacto sobre el medio ambiente es nulo, no contamina</a:t>
            </a:r>
            <a:r>
              <a:rPr lang="es-CO" sz="1400" dirty="0" smtClean="0"/>
              <a:t>.</a:t>
            </a:r>
            <a:endParaRPr lang="es-CO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381000" y="1700808"/>
            <a:ext cx="4191000" cy="22098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EZ STREET® puede ser aplicado sobre baches y deformaciones cubiertas totalmente de agua, ya que por su tecnología molecular, no se mezcla con el agua, sino que la desplaza.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10" descr="C:\Users\NIXON\Documents\NIXON\EZ STREET I.T.P\TRABAJOS REALIZADOS\CD\Zipaquira\DSCN7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175125"/>
            <a:ext cx="2967038" cy="2224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11" descr="C:\Users\NIXON\Documents\NIXON\EZ STREET I.T.P\TRABAJOS REALIZADOS\CD\Zipaquira\DSCN74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795463"/>
            <a:ext cx="2967038" cy="2225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11095"/>
            <a:ext cx="3857652" cy="25183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755576" y="112474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EZ STREET® TAMBIEN TRABAJA EN AGUA</a:t>
            </a:r>
            <a:endParaRPr lang="es-C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 txBox="1">
            <a:spLocks/>
          </p:cNvSpPr>
          <p:nvPr/>
        </p:nvSpPr>
        <p:spPr bwMode="auto">
          <a:xfrm>
            <a:off x="317500" y="1935163"/>
            <a:ext cx="4397376" cy="170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s-CO" sz="2000" dirty="0">
                <a:latin typeface="Arial" pitchFamily="34" charset="0"/>
                <a:cs typeface="Arial" pitchFamily="34" charset="0"/>
              </a:rPr>
              <a:t>Por sus características moleculares se adhiere,  a si mismo y a los materiales adyacentes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manera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durante el proceso de compactación.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1362075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2400" b="1" dirty="0">
                <a:latin typeface="Arial" pitchFamily="34" charset="0"/>
                <a:cs typeface="Arial" pitchFamily="34" charset="0"/>
              </a:rPr>
              <a:t>EZ STREET® no requiere </a:t>
            </a:r>
            <a:r>
              <a:rPr lang="es-CO" sz="2400" b="1" dirty="0" smtClean="0">
                <a:latin typeface="Arial" pitchFamily="34" charset="0"/>
                <a:cs typeface="Arial" pitchFamily="34" charset="0"/>
              </a:rPr>
              <a:t>imprimación</a:t>
            </a:r>
          </a:p>
          <a:p>
            <a:pPr algn="ctr"/>
            <a:endParaRPr lang="es-CO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7" descr="C:\Users\NIXON\Documents\NIXON\EZ STREET I.T.P\TRABAJOS REALIZADOS\CD\Sesquile Parque\DSCN8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957388"/>
            <a:ext cx="3276600" cy="2457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8" descr="C:\Users\NIXON\Documents\NIXON\EZ STREET I.T.P\TRABAJOS REALIZADOS\CD\Sesquile Parque\DSCN89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44925"/>
            <a:ext cx="3276600" cy="2459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09600" y="2114536"/>
            <a:ext cx="7848600" cy="957274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EZ STREET® permite aumentar al menos en un 300% la productividad de las cuadrillas de mantenimiento y en consecuencia baja los costos de operación.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219200" y="1428736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latin typeface="Arial" pitchFamily="34" charset="0"/>
                <a:cs typeface="Arial" pitchFamily="34" charset="0"/>
              </a:rPr>
              <a:t>300</a:t>
            </a:r>
            <a:r>
              <a:rPr lang="es-CO" sz="2800" b="1" dirty="0">
                <a:latin typeface="Arial" pitchFamily="34" charset="0"/>
                <a:cs typeface="Arial" pitchFamily="34" charset="0"/>
              </a:rPr>
              <a:t>% de aumento en productividad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276600"/>
            <a:ext cx="47244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O" sz="2000" b="1" dirty="0">
                <a:latin typeface="Arial" pitchFamily="34" charset="0"/>
                <a:cs typeface="Arial" pitchFamily="34" charset="0"/>
              </a:rPr>
              <a:t>Costo impresionantemente más bajo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Por la durabilidad de la reparación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dirty="0">
                <a:latin typeface="Arial" pitchFamily="34" charset="0"/>
                <a:cs typeface="Arial" pitchFamily="34" charset="0"/>
              </a:rPr>
              <a:t>y la disminución del costo por concepto de mantenimiento, tanto de personal como de equipo. </a:t>
            </a: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El costo de mantenimiento para calles y carreteras 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CO" dirty="0">
                <a:latin typeface="Arial" pitchFamily="34" charset="0"/>
                <a:cs typeface="Arial" pitchFamily="34" charset="0"/>
              </a:rPr>
              <a:t>un período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determinado </a:t>
            </a:r>
            <a:r>
              <a:rPr lang="es-CO" dirty="0">
                <a:latin typeface="Arial" pitchFamily="34" charset="0"/>
                <a:cs typeface="Arial" pitchFamily="34" charset="0"/>
              </a:rPr>
              <a:t>es  comparativamente </a:t>
            </a:r>
            <a:r>
              <a:rPr lang="es-CO" b="1" dirty="0">
                <a:latin typeface="Arial" pitchFamily="34" charset="0"/>
                <a:cs typeface="Arial" pitchFamily="34" charset="0"/>
              </a:rPr>
              <a:t>MÁS BAJO, </a:t>
            </a:r>
            <a:r>
              <a:rPr lang="es-CO" dirty="0">
                <a:latin typeface="Arial" pitchFamily="34" charset="0"/>
                <a:cs typeface="Arial" pitchFamily="34" charset="0"/>
              </a:rPr>
              <a:t>que empleando las mezclas asfálticas tradicionales.</a:t>
            </a:r>
          </a:p>
          <a:p>
            <a:pPr>
              <a:defRPr/>
            </a:pPr>
            <a:endParaRPr lang="es-C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6" descr="C:\Users\NIXON\Documents\NIXON\EZ STREET I.T.P\TRABAJOS REALIZADOS\CD\Jardines de Paz\DSCN7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276600"/>
            <a:ext cx="3538537" cy="2654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3982</TotalTime>
  <Words>1119</Words>
  <Application>Microsoft Office PowerPoint</Application>
  <PresentationFormat>Presentación en pantalla (4:3)</PresentationFormat>
  <Paragraphs>197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Office Theme</vt:lpstr>
      <vt:lpstr>Presentación de PowerPoint</vt:lpstr>
      <vt:lpstr>Presentación de PowerPoint</vt:lpstr>
      <vt:lpstr>Presentación de PowerPoint</vt:lpstr>
      <vt:lpstr>Tecnología Hibrida </vt:lpstr>
      <vt:lpstr> Asfalto  EZ STREET® </vt:lpstr>
      <vt:lpstr> Ventajas de EZ STREET® </vt:lpstr>
      <vt:lpstr>Presentación de PowerPoint</vt:lpstr>
      <vt:lpstr>Presentación de PowerPoint</vt:lpstr>
      <vt:lpstr>Presentación de PowerPoint</vt:lpstr>
      <vt:lpstr>Presentación de PowerPoint</vt:lpstr>
      <vt:lpstr>Aplicaciones de EZ STREET®</vt:lpstr>
      <vt:lpstr>Sencillo, fácil, elemental</vt:lpstr>
      <vt:lpstr>Presentación de PowerPoint</vt:lpstr>
      <vt:lpstr>Retorno a la Normalidad, en un Dos por Tres…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Asphalt to Zebra</dc:title>
  <dc:creator>Armando</dc:creator>
  <cp:lastModifiedBy>ELENA</cp:lastModifiedBy>
  <cp:revision>273</cp:revision>
  <cp:lastPrinted>2012-04-13T21:02:13Z</cp:lastPrinted>
  <dcterms:created xsi:type="dcterms:W3CDTF">2009-05-21T19:38:57Z</dcterms:created>
  <dcterms:modified xsi:type="dcterms:W3CDTF">2012-04-18T20:56:06Z</dcterms:modified>
</cp:coreProperties>
</file>